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sldIdLst>
    <p:sldId id="256" r:id="rId2"/>
    <p:sldId id="257" r:id="rId3"/>
    <p:sldId id="258" r:id="rId4"/>
    <p:sldId id="259" r:id="rId5"/>
    <p:sldId id="268" r:id="rId6"/>
    <p:sldId id="263" r:id="rId7"/>
    <p:sldId id="260" r:id="rId8"/>
    <p:sldId id="261" r:id="rId9"/>
    <p:sldId id="262" r:id="rId10"/>
    <p:sldId id="264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6" r:id="rId33"/>
    <p:sldId id="284" r:id="rId34"/>
    <p:sldId id="282" r:id="rId35"/>
    <p:sldId id="283" r:id="rId36"/>
    <p:sldId id="297" r:id="rId37"/>
    <p:sldId id="288" r:id="rId38"/>
    <p:sldId id="265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38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7"/>
    <p:restoredTop sz="94724"/>
  </p:normalViewPr>
  <p:slideViewPr>
    <p:cSldViewPr snapToGrid="0">
      <p:cViewPr varScale="1">
        <p:scale>
          <a:sx n="69" d="100"/>
          <a:sy n="69" d="100"/>
        </p:scale>
        <p:origin x="7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 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41B4-B940-AF9E-C072805D3044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41B4-B940-AF9E-C072805D3044}"/>
              </c:ext>
            </c:extLst>
          </c:dPt>
          <c:dLbls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</c:ext>
            </c:extLst>
          </c:dLbls>
          <c:cat>
            <c:strRef>
              <c:f>Sheet1!$A$2:$A$3</c:f>
              <c:strCache>
                <c:ptCount val="2"/>
                <c:pt idx="0">
                  <c:v>Urban</c:v>
                </c:pt>
                <c:pt idx="1">
                  <c:v>Rural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75.73</c:v>
                </c:pt>
                <c:pt idx="1">
                  <c:v>24.27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B8F-5D4B-B32D-00909EC39C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 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2C23-4240-A297-CE5383357C60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2C23-4240-A297-CE5383357C60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2C23-4240-A297-CE5383357C60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2C23-4240-A297-CE5383357C60}"/>
              </c:ext>
            </c:extLst>
          </c:dPt>
          <c:dLbls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Urban Non Food Desert</c:v>
                </c:pt>
                <c:pt idx="1">
                  <c:v>Rural Non Food Desert</c:v>
                </c:pt>
                <c:pt idx="2">
                  <c:v>Urban Food Deserts</c:v>
                </c:pt>
                <c:pt idx="3">
                  <c:v>Rural Food Deserts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61.400000000000006</c:v>
                </c:pt>
                <c:pt idx="1">
                  <c:v>16.72</c:v>
                </c:pt>
                <c:pt idx="2">
                  <c:v>14.33</c:v>
                </c:pt>
                <c:pt idx="3">
                  <c:v>7.55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26E-5A4E-875D-815AEC9CCD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C6E-DB49-A61D-71B19394DAB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C6E-DB49-A61D-71B19394DAB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C6E-DB49-A61D-71B19394DAB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Sheet1!$A$2:$A$4</c:f>
              <c:strCache>
                <c:ptCount val="3"/>
                <c:pt idx="0">
                  <c:v>Urban without vehicles</c:v>
                </c:pt>
                <c:pt idx="1">
                  <c:v> Rural without vehicles</c:v>
                </c:pt>
                <c:pt idx="2">
                  <c:v>Population with Vehicles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5.4</c:v>
                </c:pt>
                <c:pt idx="1">
                  <c:v>4.0999999999999996</c:v>
                </c:pt>
                <c:pt idx="2">
                  <c:v>90.5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972-D949-A013-ED6EB87EABCA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B7AA-E17E-534B-9031-FCA08B06BE0B}" type="datetimeFigureOut">
              <a:rPr lang="en-US" smtClean="0"/>
              <a:t>20-Oct-23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BB67B382-C0D7-E849-8D16-432A4E99B600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274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B7AA-E17E-534B-9031-FCA08B06BE0B}" type="datetimeFigureOut">
              <a:rPr lang="en-US" smtClean="0"/>
              <a:t>20-Oct-23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7B382-C0D7-E849-8D16-432A4E99B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918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B7AA-E17E-534B-9031-FCA08B06BE0B}" type="datetimeFigureOut">
              <a:rPr lang="en-US" smtClean="0"/>
              <a:t>20-Oct-23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7B382-C0D7-E849-8D16-432A4E99B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87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B7AA-E17E-534B-9031-FCA08B06BE0B}" type="datetimeFigureOut">
              <a:rPr lang="en-US" smtClean="0"/>
              <a:t>20-Oct-23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7B382-C0D7-E849-8D16-432A4E99B60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032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B7AA-E17E-534B-9031-FCA08B06BE0B}" type="datetimeFigureOut">
              <a:rPr lang="en-US" smtClean="0"/>
              <a:t>20-Oct-23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7B382-C0D7-E849-8D16-432A4E99B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4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B7AA-E17E-534B-9031-FCA08B06BE0B}" type="datetimeFigureOut">
              <a:rPr lang="en-US" smtClean="0"/>
              <a:t>20-Oct-23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7B382-C0D7-E849-8D16-432A4E99B60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506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B7AA-E17E-534B-9031-FCA08B06BE0B}" type="datetimeFigureOut">
              <a:rPr lang="en-US" smtClean="0"/>
              <a:t>20-Oct-23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7B382-C0D7-E849-8D16-432A4E99B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746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B7AA-E17E-534B-9031-FCA08B06BE0B}" type="datetimeFigureOut">
              <a:rPr lang="en-US" smtClean="0"/>
              <a:t>20-Oct-23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7B382-C0D7-E849-8D16-432A4E99B60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43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B7AA-E17E-534B-9031-FCA08B06BE0B}" type="datetimeFigureOut">
              <a:rPr lang="en-US" smtClean="0"/>
              <a:t>20-Oct-23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7B382-C0D7-E849-8D16-432A4E99B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266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B7AA-E17E-534B-9031-FCA08B06BE0B}" type="datetimeFigureOut">
              <a:rPr lang="en-US" smtClean="0"/>
              <a:t>20-Oct-23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7B382-C0D7-E849-8D16-432A4E99B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102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B7AA-E17E-534B-9031-FCA08B06BE0B}" type="datetimeFigureOut">
              <a:rPr lang="en-US" smtClean="0"/>
              <a:t>20-Oct-23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7B382-C0D7-E849-8D16-432A4E99B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464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7112B7AA-E17E-534B-9031-FCA08B06BE0B}" type="datetimeFigureOut">
              <a:rPr lang="en-US" smtClean="0"/>
              <a:t>20-Oct-23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7B382-C0D7-E849-8D16-432A4E99B600}" type="slidenum">
              <a:rPr lang="en-US" smtClean="0"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175425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rs.usda.gov/data-products/food-access-research-atlas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facoalition.org/articles/food-deserts/" TargetMode="External"/><Relationship Id="rId2" Type="http://schemas.openxmlformats.org/officeDocument/2006/relationships/hyperlink" Target="https://frac.salsalabs.org/update-13october2023?eType=EmailBlastContent&amp;eId=abd0e534-77e3-409c-957e-ae342b6d3f50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svg"/><Relationship Id="rId7" Type="http://schemas.openxmlformats.org/officeDocument/2006/relationships/image" Target="../media/image10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svg"/><Relationship Id="rId4" Type="http://schemas.openxmlformats.org/officeDocument/2006/relationships/image" Target="../media/image5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4.svg"/><Relationship Id="rId18" Type="http://schemas.openxmlformats.org/officeDocument/2006/relationships/image" Target="../media/image16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13.png"/><Relationship Id="rId17" Type="http://schemas.openxmlformats.org/officeDocument/2006/relationships/image" Target="../media/image28.svg"/><Relationship Id="rId2" Type="http://schemas.openxmlformats.org/officeDocument/2006/relationships/image" Target="../media/image8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openxmlformats.org/officeDocument/2006/relationships/image" Target="../media/image26.svg"/><Relationship Id="rId10" Type="http://schemas.openxmlformats.org/officeDocument/2006/relationships/image" Target="../media/image12.png"/><Relationship Id="rId19" Type="http://schemas.openxmlformats.org/officeDocument/2006/relationships/image" Target="../media/image30.svg"/><Relationship Id="rId4" Type="http://schemas.openxmlformats.org/officeDocument/2006/relationships/image" Target="../media/image9.png"/><Relationship Id="rId9" Type="http://schemas.openxmlformats.org/officeDocument/2006/relationships/image" Target="../media/image20.svg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7502FB-E42A-CEC3-BF73-2DB7E51BCF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073" y="3428998"/>
            <a:ext cx="6612801" cy="226855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dirty="0"/>
              <a:t>An Exploratory Data Analysis on Food Desert in the USA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A71ABE5-281E-D74A-D381-EE8EE2C198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DATAS6101 – Intro to Data Science 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F46436C-8325-FB56-D8EC-E80B8147B930}"/>
              </a:ext>
            </a:extLst>
          </p:cNvPr>
          <p:cNvSpPr txBox="1"/>
          <p:nvPr/>
        </p:nvSpPr>
        <p:spPr>
          <a:xfrm>
            <a:off x="6254039" y="5543668"/>
            <a:ext cx="1875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2"/>
              </a:rPr>
              <a:t>ers.usda.gov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233D850-1C54-2087-B937-431C9993879D}"/>
              </a:ext>
            </a:extLst>
          </p:cNvPr>
          <p:cNvSpPr txBox="1"/>
          <p:nvPr/>
        </p:nvSpPr>
        <p:spPr>
          <a:xfrm>
            <a:off x="1701004" y="6291557"/>
            <a:ext cx="62449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Abishek Chiffon | </a:t>
            </a:r>
            <a:r>
              <a:rPr lang="en-US" sz="1100" dirty="0">
                <a:solidFill>
                  <a:schemeClr val="accent3">
                    <a:lumMod val="75000"/>
                  </a:schemeClr>
                </a:solidFill>
              </a:rPr>
              <a:t>Keerthana Aravindhan </a:t>
            </a:r>
            <a:r>
              <a:rPr lang="en-US" sz="1100" dirty="0"/>
              <a:t>| Mowzli Sre Mohan Dass | </a:t>
            </a:r>
            <a:r>
              <a:rPr lang="en-US" sz="1100" dirty="0">
                <a:solidFill>
                  <a:schemeClr val="accent3">
                    <a:lumMod val="75000"/>
                  </a:schemeClr>
                </a:solidFill>
              </a:rPr>
              <a:t>Robert Williams</a:t>
            </a:r>
          </a:p>
        </p:txBody>
      </p:sp>
    </p:spTree>
    <p:extLst>
      <p:ext uri="{BB962C8B-B14F-4D97-AF65-F5344CB8AC3E}">
        <p14:creationId xmlns:p14="http://schemas.microsoft.com/office/powerpoint/2010/main" val="106398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202CD0-F28B-83C8-1E0B-C6FF9EF39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Urban vs Rural Classification impacts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xmlns="" id="{BE48E2FD-FFA6-A33B-2779-6F89ACD84F6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81434745"/>
              </p:ext>
            </p:extLst>
          </p:nvPr>
        </p:nvGraphicFramePr>
        <p:xfrm>
          <a:off x="2160962" y="2054858"/>
          <a:ext cx="3892550" cy="3997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xmlns="" id="{983D738E-8E89-E6AA-E650-2ED62F191CB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74656675"/>
              </p:ext>
            </p:extLst>
          </p:nvPr>
        </p:nvGraphicFramePr>
        <p:xfrm>
          <a:off x="6665132" y="2054858"/>
          <a:ext cx="3895725" cy="3997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997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DED071-258B-04E0-39E3-3BF28CDF3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674" y="810028"/>
            <a:ext cx="7950984" cy="1081705"/>
          </a:xfrm>
        </p:spPr>
        <p:txBody>
          <a:bodyPr>
            <a:noAutofit/>
          </a:bodyPr>
          <a:lstStyle/>
          <a:p>
            <a:r>
              <a:rPr lang="en-IN" sz="2800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Correlation between poverty rate and </a:t>
            </a:r>
            <a:br>
              <a:rPr lang="en-IN" sz="2800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800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Food desert</a:t>
            </a: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D27CE560-5377-F627-1133-60549DC9BC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46366" y="2092439"/>
            <a:ext cx="4040252" cy="130833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0F132C4D-4B15-B197-9476-2B43F596F07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166" y="2092439"/>
            <a:ext cx="3863468" cy="288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B03E10D-45A7-4D6D-EB60-AB6A6531EAEB}"/>
              </a:ext>
            </a:extLst>
          </p:cNvPr>
          <p:cNvSpPr txBox="1"/>
          <p:nvPr/>
        </p:nvSpPr>
        <p:spPr>
          <a:xfrm>
            <a:off x="1291437" y="3601482"/>
            <a:ext cx="4804563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Poverty rate is high in food deserted areas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</a:t>
            </a:r>
            <a:r>
              <a:rPr lang="en-IN" dirty="0" smtClea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overty </a:t>
            </a:r>
            <a:r>
              <a:rPr lang="en-IN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rate is 75% higher than non-food deserts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66% of the non-low income tracts are low access tracts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Low access people are rich </a:t>
            </a:r>
            <a:r>
              <a:rPr lang="en-IN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which may mean </a:t>
            </a:r>
            <a:r>
              <a:rPr lang="en-IN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rich people wants to stay outside.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6216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0B80737-B0AF-65B0-67B8-6457F71D8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Correlation between poverty rate and Food deserts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EFF7686-69AB-0F07-0510-058A468FA633}"/>
              </a:ext>
            </a:extLst>
          </p:cNvPr>
          <p:cNvSpPr txBox="1"/>
          <p:nvPr/>
        </p:nvSpPr>
        <p:spPr>
          <a:xfrm>
            <a:off x="1270734" y="2434435"/>
            <a:ext cx="4301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 linear Correlation between High poverty rate states with count of their food desert</a:t>
            </a:r>
          </a:p>
        </p:txBody>
      </p:sp>
      <p:pic>
        <p:nvPicPr>
          <p:cNvPr id="6" name="Picture 5" descr="A computer code with black text&#10;&#10;Description automatically generated">
            <a:extLst>
              <a:ext uri="{FF2B5EF4-FFF2-40B4-BE49-F238E27FC236}">
                <a16:creationId xmlns:a16="http://schemas.microsoft.com/office/drawing/2014/main" xmlns="" id="{6601E704-360D-4C55-43F6-CDE3D4DDE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734" y="3627679"/>
            <a:ext cx="4301509" cy="18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3B74BDC-80B5-9DD7-3D39-1FBB6510052A}"/>
              </a:ext>
            </a:extLst>
          </p:cNvPr>
          <p:cNvSpPr txBox="1"/>
          <p:nvPr/>
        </p:nvSpPr>
        <p:spPr>
          <a:xfrm>
            <a:off x="6096000" y="2434434"/>
            <a:ext cx="4843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Correlation between poverty rate of all states with count of their food desert.</a:t>
            </a:r>
          </a:p>
        </p:txBody>
      </p:sp>
      <p:pic>
        <p:nvPicPr>
          <p:cNvPr id="8" name="Content Placeholder 7" descr="A computer code with black text&#10;&#10;Description automatically generated">
            <a:extLst>
              <a:ext uri="{FF2B5EF4-FFF2-40B4-BE49-F238E27FC236}">
                <a16:creationId xmlns:a16="http://schemas.microsoft.com/office/drawing/2014/main" xmlns="" id="{18D746E0-38D2-CEAC-5FFB-A69E734CED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3627679"/>
            <a:ext cx="484398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11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1039F2-F685-5A8D-1ED3-3B5BBD9D7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sz="3600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Correlation between poverty rate of counties and Food deserts</a:t>
            </a:r>
            <a:br>
              <a:rPr lang="en-IN" sz="3600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5" name="Content Placeholder 4" descr="A computer screen shot of a number&#10;&#10;Description automatically generated">
            <a:extLst>
              <a:ext uri="{FF2B5EF4-FFF2-40B4-BE49-F238E27FC236}">
                <a16:creationId xmlns:a16="http://schemas.microsoft.com/office/drawing/2014/main" xmlns="" id="{D78F4C05-2928-0350-E681-E9D305F275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67889" y="2645663"/>
            <a:ext cx="4680000" cy="1809622"/>
          </a:xfrm>
          <a:prstGeom prst="rect">
            <a:avLst/>
          </a:prstGeom>
        </p:spPr>
      </p:pic>
      <p:pic>
        <p:nvPicPr>
          <p:cNvPr id="6" name="Content Placeholder 5" descr="A computer screen shot of a number&#10;&#10;Description automatically generated">
            <a:extLst>
              <a:ext uri="{FF2B5EF4-FFF2-40B4-BE49-F238E27FC236}">
                <a16:creationId xmlns:a16="http://schemas.microsoft.com/office/drawing/2014/main" xmlns="" id="{3851B0EF-4A3B-F398-DFAD-FF18BCB3DB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666" y="2645663"/>
            <a:ext cx="4680000" cy="18096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91061CD-95BF-8174-0C1C-C0525E89C879}"/>
              </a:ext>
            </a:extLst>
          </p:cNvPr>
          <p:cNvSpPr txBox="1"/>
          <p:nvPr/>
        </p:nvSpPr>
        <p:spPr>
          <a:xfrm>
            <a:off x="3226180" y="4942770"/>
            <a:ext cx="56434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No linear Correlation between poverty rate of counties with count of their food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desert.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94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4C2EA8-5E2B-924F-FF47-E3FCA4BE5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impact of vehicle availability on </a:t>
            </a:r>
            <a:br>
              <a:rPr lang="en-US" sz="2800" dirty="0"/>
            </a:br>
            <a:r>
              <a:rPr lang="en-US" sz="2800" dirty="0"/>
              <a:t>food desert designation 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xmlns="" id="{058EEFBF-4E61-E32A-86D5-1A1A858A085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84490873"/>
              </p:ext>
            </p:extLst>
          </p:nvPr>
        </p:nvGraphicFramePr>
        <p:xfrm>
          <a:off x="1911892" y="2243114"/>
          <a:ext cx="2884476" cy="28819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Content Placeholder 5" descr="A graph of food desert and food desert&#10;&#10;Description automatically generated with medium confidence">
            <a:extLst>
              <a:ext uri="{FF2B5EF4-FFF2-40B4-BE49-F238E27FC236}">
                <a16:creationId xmlns:a16="http://schemas.microsoft.com/office/drawing/2014/main" xmlns="" id="{DD96C1CB-9686-9DAD-CD08-D6DE5B096A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047" y="2298533"/>
            <a:ext cx="4669754" cy="2881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C5A4408-7A2D-27A9-A095-66B34BB8F745}"/>
              </a:ext>
            </a:extLst>
          </p:cNvPr>
          <p:cNvSpPr txBox="1"/>
          <p:nvPr/>
        </p:nvSpPr>
        <p:spPr>
          <a:xfrm>
            <a:off x="1911892" y="5357502"/>
            <a:ext cx="8219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higher percentage of the population in food deserts lack vehicles compared to those in non-food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C03D32D-99E6-E075-F7CF-690B1972236D}"/>
              </a:ext>
            </a:extLst>
          </p:cNvPr>
          <p:cNvSpPr txBox="1"/>
          <p:nvPr/>
        </p:nvSpPr>
        <p:spPr>
          <a:xfrm>
            <a:off x="1911892" y="5974705"/>
            <a:ext cx="8541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This could be concerning, as people in food deserts without vehicles may have even more difficulty accessing fresh and healthy food.</a:t>
            </a:r>
          </a:p>
        </p:txBody>
      </p:sp>
    </p:spTree>
    <p:extLst>
      <p:ext uri="{BB962C8B-B14F-4D97-AF65-F5344CB8AC3E}">
        <p14:creationId xmlns:p14="http://schemas.microsoft.com/office/powerpoint/2010/main" val="419398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13736A-B084-FCD7-CDA9-315C6B6E0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Vehicle access in rural and urban tracts</a:t>
            </a:r>
          </a:p>
        </p:txBody>
      </p:sp>
      <p:pic>
        <p:nvPicPr>
          <p:cNvPr id="12" name="Content Placeholder 11" descr="A graph showing different types of crops&#10;&#10;Description automatically generated">
            <a:extLst>
              <a:ext uri="{FF2B5EF4-FFF2-40B4-BE49-F238E27FC236}">
                <a16:creationId xmlns:a16="http://schemas.microsoft.com/office/drawing/2014/main" xmlns="" id="{381BECFE-E0E6-EECB-83A3-9936D42895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94088" y="1887522"/>
            <a:ext cx="3979718" cy="3057808"/>
          </a:xfrm>
        </p:spPr>
      </p:pic>
      <p:pic>
        <p:nvPicPr>
          <p:cNvPr id="5" name="Picture 4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xmlns="" id="{8839967E-7410-2651-C862-BE1F3F7159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194" y="1887522"/>
            <a:ext cx="4256579" cy="30633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AA165B7-295B-7CE9-F414-843548A3F7D5}"/>
              </a:ext>
            </a:extLst>
          </p:cNvPr>
          <p:cNvSpPr txBox="1"/>
          <p:nvPr/>
        </p:nvSpPr>
        <p:spPr>
          <a:xfrm>
            <a:off x="1610535" y="5048254"/>
            <a:ext cx="89503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ood desert rural areas -  lack vehicle access.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Non-Food desert urban – Highest vehicle access as expected</a:t>
            </a:r>
            <a:endParaRPr lang="en-IN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highlights the impact of food desert status on transportation barriers, irrespective of the urban or rural context.</a:t>
            </a:r>
            <a:r>
              <a:rPr lang="en-IN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09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4DCB67-7041-15DD-849D-99A48E48D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Food desert and Median Family Income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3A44C1AA-312A-AE19-54DC-275C8A2F77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0861" y="2162956"/>
            <a:ext cx="3822700" cy="3517900"/>
          </a:xfrm>
          <a:prstGeom prst="rect">
            <a:avLst/>
          </a:prstGeom>
        </p:spPr>
      </p:pic>
      <p:pic>
        <p:nvPicPr>
          <p:cNvPr id="8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F0A580D2-DDCC-80F1-3585-F82988D6F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074" y="2779236"/>
            <a:ext cx="4936742" cy="11086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4FC615D-FE8D-18CA-2837-CE34F6CB5985}"/>
              </a:ext>
            </a:extLst>
          </p:cNvPr>
          <p:cNvSpPr txBox="1"/>
          <p:nvPr/>
        </p:nvSpPr>
        <p:spPr>
          <a:xfrm>
            <a:off x="6436006" y="2162956"/>
            <a:ext cx="3710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Anova on Median Family Income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877944B-B315-3609-30EA-AD78E5B4281D}"/>
              </a:ext>
            </a:extLst>
          </p:cNvPr>
          <p:cNvSpPr txBox="1"/>
          <p:nvPr/>
        </p:nvSpPr>
        <p:spPr>
          <a:xfrm>
            <a:off x="5826074" y="4114967"/>
            <a:ext cx="4929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 p-value 2e-16  is less than the 0.05.</a:t>
            </a:r>
            <a:r>
              <a:rPr lang="en-IN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So, 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Reject the Null hypothesis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646E5E5-1FDB-03B6-D517-4890D8CE856A}"/>
              </a:ext>
            </a:extLst>
          </p:cNvPr>
          <p:cNvSpPr txBox="1"/>
          <p:nvPr/>
        </p:nvSpPr>
        <p:spPr>
          <a:xfrm>
            <a:off x="5832850" y="4779584"/>
            <a:ext cx="49299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 </a:t>
            </a:r>
            <a:r>
              <a:rPr lang="en-IN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</a:t>
            </a:r>
            <a:r>
              <a:rPr lang="en-IN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nova results tell us that there is statistically significant difference in median income among food desert and non - deserts</a:t>
            </a:r>
          </a:p>
        </p:txBody>
      </p:sp>
    </p:spTree>
    <p:extLst>
      <p:ext uri="{BB962C8B-B14F-4D97-AF65-F5344CB8AC3E}">
        <p14:creationId xmlns:p14="http://schemas.microsoft.com/office/powerpoint/2010/main" val="65570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E6146E-2BEE-012E-C11E-F5FD8B0FC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kern="0" dirty="0">
                <a:ea typeface="Times New Roman" panose="02020603050405020304" pitchFamily="18" charset="0"/>
              </a:rPr>
              <a:t>Relationship between I</a:t>
            </a:r>
            <a:r>
              <a:rPr lang="en-IN" sz="2800" kern="0" dirty="0">
                <a:effectLst/>
                <a:ea typeface="Times New Roman" panose="02020603050405020304" pitchFamily="18" charset="0"/>
              </a:rPr>
              <a:t>ncome variables</a:t>
            </a:r>
            <a:endParaRPr lang="en-US" sz="2800" dirty="0"/>
          </a:p>
        </p:txBody>
      </p:sp>
      <p:pic>
        <p:nvPicPr>
          <p:cNvPr id="5" name="Picture 4" descr="A graph of a normal distribution&#10;&#10;Description automatically generated">
            <a:extLst>
              <a:ext uri="{FF2B5EF4-FFF2-40B4-BE49-F238E27FC236}">
                <a16:creationId xmlns:a16="http://schemas.microsoft.com/office/drawing/2014/main" xmlns="" id="{1B5B7FFA-DF2A-E721-7F1F-664B03F06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737" y="2182242"/>
            <a:ext cx="3620244" cy="270257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9F11B7C-105E-95AF-8914-575FF48E5E52}"/>
              </a:ext>
            </a:extLst>
          </p:cNvPr>
          <p:cNvSpPr txBox="1"/>
          <p:nvPr/>
        </p:nvSpPr>
        <p:spPr>
          <a:xfrm>
            <a:off x="2117264" y="5011249"/>
            <a:ext cx="3700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Median Family Income In Non-Food desert tracts</a:t>
            </a:r>
          </a:p>
        </p:txBody>
      </p:sp>
      <p:pic>
        <p:nvPicPr>
          <p:cNvPr id="7" name="Content Placeholder 6" descr="A graph of a number of people&#10;&#10;Description automatically generated">
            <a:extLst>
              <a:ext uri="{FF2B5EF4-FFF2-40B4-BE49-F238E27FC236}">
                <a16:creationId xmlns:a16="http://schemas.microsoft.com/office/drawing/2014/main" xmlns="" id="{9440C3C2-C786-09E3-B646-2D26DC59C1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613" y="2182242"/>
            <a:ext cx="3620244" cy="269984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635A219-785A-2130-ADEB-82A84CF873A5}"/>
              </a:ext>
            </a:extLst>
          </p:cNvPr>
          <p:cNvSpPr txBox="1"/>
          <p:nvPr/>
        </p:nvSpPr>
        <p:spPr>
          <a:xfrm>
            <a:off x="7265079" y="5009454"/>
            <a:ext cx="29713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Median Family Income In Food desert tracts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690E1D5-D282-EBE0-F3E6-CD24D27AA041}"/>
              </a:ext>
            </a:extLst>
          </p:cNvPr>
          <p:cNvSpPr txBox="1"/>
          <p:nvPr/>
        </p:nvSpPr>
        <p:spPr>
          <a:xfrm>
            <a:off x="5012864" y="5594229"/>
            <a:ext cx="2793009" cy="792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Food desert – Low Income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Non-Food desert - High Income</a:t>
            </a:r>
          </a:p>
        </p:txBody>
      </p:sp>
    </p:spTree>
    <p:extLst>
      <p:ext uri="{BB962C8B-B14F-4D97-AF65-F5344CB8AC3E}">
        <p14:creationId xmlns:p14="http://schemas.microsoft.com/office/powerpoint/2010/main" val="77741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23A2F5-ED5B-757F-9A4A-76DAB5BEE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Median Family Income Distribution</a:t>
            </a:r>
          </a:p>
        </p:txBody>
      </p:sp>
      <p:pic>
        <p:nvPicPr>
          <p:cNvPr id="8" name="Content Placeholder 7" descr="A graph showing a number of food groups&#10;&#10;Description automatically generated with medium confidence">
            <a:extLst>
              <a:ext uri="{FF2B5EF4-FFF2-40B4-BE49-F238E27FC236}">
                <a16:creationId xmlns:a16="http://schemas.microsoft.com/office/drawing/2014/main" xmlns="" id="{D03E33E0-7D5A-AA70-BD1C-1BB4F3033B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143" y="1722451"/>
            <a:ext cx="4013682" cy="24770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44663E6-FA49-66E5-1717-320CEC6A65E5}"/>
              </a:ext>
            </a:extLst>
          </p:cNvPr>
          <p:cNvSpPr txBox="1"/>
          <p:nvPr/>
        </p:nvSpPr>
        <p:spPr>
          <a:xfrm>
            <a:off x="6303572" y="4443051"/>
            <a:ext cx="46969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</a:t>
            </a:r>
            <a:r>
              <a:rPr lang="en-IN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he median family incomes in urban is almost similar to Rural</a:t>
            </a:r>
          </a:p>
          <a:p>
            <a:pPr>
              <a:lnSpc>
                <a:spcPct val="150000"/>
              </a:lnSpc>
            </a:pPr>
            <a:r>
              <a:rPr lang="en-IN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And non-food deserts in urban have higher median income than others</a:t>
            </a:r>
            <a:r>
              <a:rPr lang="en-IN" sz="1400" dirty="0" smtClea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IN" sz="1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This suggest that the food desert in the areas is not solely due to economic reasons</a:t>
            </a:r>
          </a:p>
        </p:txBody>
      </p:sp>
      <p:pic>
        <p:nvPicPr>
          <p:cNvPr id="3" name="Content Placeholder 4" descr="A graph showing a number of food and desserts&#10;&#10;Description automatically generated with medium confidence">
            <a:extLst>
              <a:ext uri="{FF2B5EF4-FFF2-40B4-BE49-F238E27FC236}">
                <a16:creationId xmlns:a16="http://schemas.microsoft.com/office/drawing/2014/main" xmlns="" id="{E5AE7E34-066D-2022-569D-2A7371C3F4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03572" y="1722451"/>
            <a:ext cx="4530683" cy="24770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CE4F203-1248-CB55-7247-C59507086B43}"/>
              </a:ext>
            </a:extLst>
          </p:cNvPr>
          <p:cNvSpPr txBox="1"/>
          <p:nvPr/>
        </p:nvSpPr>
        <p:spPr>
          <a:xfrm>
            <a:off x="1710244" y="4443051"/>
            <a:ext cx="393458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95th level Confidence interval of mean for Food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deserts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[43566.32     44127.11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	Mean estimate - 43846.72 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95th level Confidence interval of mean for non- Food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deserts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[70588.70     71129.46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	Mean estimate - 70859.08 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02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028DEDAF-7785-3B9E-244E-33DFEEA6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1145" y="808056"/>
            <a:ext cx="8595400" cy="1077229"/>
          </a:xfrm>
        </p:spPr>
        <p:txBody>
          <a:bodyPr>
            <a:normAutofit/>
          </a:bodyPr>
          <a:lstStyle/>
          <a:p>
            <a:r>
              <a:rPr lang="en-US" sz="2800" dirty="0">
                <a:cs typeface="Arial" panose="020B0604020202020204" pitchFamily="34" charset="0"/>
              </a:rPr>
              <a:t>Characteristics of Areas with Group Quarters</a:t>
            </a:r>
            <a:br>
              <a:rPr lang="en-US" sz="2800" dirty="0"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55" y="2012559"/>
            <a:ext cx="4070695" cy="21473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673" y="2009008"/>
            <a:ext cx="4070695" cy="21755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29254" y="4536186"/>
            <a:ext cx="8759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Group Quarters are very less in Food deserted regions.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Also, Percentage of Food deserts in Group Quarters are less compared to Non Food deserts.</a:t>
            </a:r>
          </a:p>
        </p:txBody>
      </p:sp>
    </p:spTree>
    <p:extLst>
      <p:ext uri="{BB962C8B-B14F-4D97-AF65-F5344CB8AC3E}">
        <p14:creationId xmlns:p14="http://schemas.microsoft.com/office/powerpoint/2010/main" val="68406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F5B8A6-ADB2-2E52-4209-78187DC1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Food Desert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6BDD7A4-A48E-1050-AC5C-2E647A1E8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1808" y="1469284"/>
            <a:ext cx="7796540" cy="4141807"/>
          </a:xfrm>
        </p:spPr>
        <p:txBody>
          <a:bodyPr>
            <a:normAutofit fontScale="85000" lnSpcReduction="20000"/>
          </a:bodyPr>
          <a:lstStyle/>
          <a:p>
            <a:r>
              <a:rPr lang="en-IN" sz="2400" b="0" i="0" dirty="0">
                <a:effectLst/>
                <a:latin typeface="Söhne"/>
              </a:rPr>
              <a:t>A </a:t>
            </a:r>
            <a:r>
              <a:rPr lang="en-IN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öhne"/>
              </a:rPr>
              <a:t>F</a:t>
            </a:r>
            <a:r>
              <a:rPr lang="en-IN" sz="2400" b="0" i="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öhne"/>
              </a:rPr>
              <a:t>ood </a:t>
            </a:r>
            <a:r>
              <a:rPr lang="en-IN" sz="24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öhne"/>
              </a:rPr>
              <a:t>desert </a:t>
            </a:r>
            <a:r>
              <a:rPr lang="en-IN" sz="2400" b="0" i="0" dirty="0">
                <a:effectLst/>
                <a:latin typeface="Söhne"/>
              </a:rPr>
              <a:t>is a geographic area, typically in urban or rural regions, where residents have </a:t>
            </a:r>
            <a:r>
              <a:rPr lang="en-IN" sz="24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öhne"/>
              </a:rPr>
              <a:t>limited access </a:t>
            </a:r>
            <a:r>
              <a:rPr lang="en-IN" sz="2400" b="0" i="0" dirty="0">
                <a:effectLst/>
                <a:latin typeface="Söhne"/>
              </a:rPr>
              <a:t>to </a:t>
            </a:r>
            <a:r>
              <a:rPr lang="en-IN" sz="24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öhne"/>
              </a:rPr>
              <a:t>affordable and nutritious food</a:t>
            </a:r>
            <a:r>
              <a:rPr lang="en-IN" sz="2400" b="0" i="0" dirty="0">
                <a:effectLst/>
                <a:latin typeface="Söhne"/>
              </a:rPr>
              <a:t>. In these areas, there is often </a:t>
            </a:r>
            <a:r>
              <a:rPr lang="en-IN" sz="24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öhne"/>
              </a:rPr>
              <a:t>an absence of grocery stores</a:t>
            </a:r>
            <a:r>
              <a:rPr lang="en-IN" sz="2400" b="0" i="0" dirty="0">
                <a:effectLst/>
                <a:latin typeface="Söhne"/>
              </a:rPr>
              <a:t>, </a:t>
            </a:r>
            <a:r>
              <a:rPr lang="en-IN" sz="24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öhne"/>
              </a:rPr>
              <a:t>supermarkets</a:t>
            </a:r>
            <a:r>
              <a:rPr lang="en-IN" sz="2400" b="0" i="0" dirty="0">
                <a:effectLst/>
                <a:latin typeface="Söhne"/>
              </a:rPr>
              <a:t>, or other sources of fresh and </a:t>
            </a:r>
            <a:r>
              <a:rPr lang="en-IN" sz="24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öhne"/>
              </a:rPr>
              <a:t>healthy food options</a:t>
            </a:r>
          </a:p>
          <a:p>
            <a:r>
              <a:rPr lang="en-IN" sz="2400" dirty="0">
                <a:latin typeface="Söhne"/>
              </a:rPr>
              <a:t>A </a:t>
            </a:r>
            <a:r>
              <a:rPr lang="en-IN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öhne"/>
              </a:rPr>
              <a:t>Tract area </a:t>
            </a:r>
            <a:r>
              <a:rPr lang="en-IN" sz="2400" dirty="0">
                <a:latin typeface="Söhne"/>
              </a:rPr>
              <a:t>considered to collect the census data</a:t>
            </a:r>
          </a:p>
          <a:p>
            <a:r>
              <a:rPr lang="en-IN" sz="2400" dirty="0">
                <a:latin typeface="Söhne"/>
              </a:rPr>
              <a:t>Dataset from </a:t>
            </a:r>
            <a:r>
              <a:rPr lang="en-IN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öhne"/>
              </a:rPr>
              <a:t>Economic Research Service </a:t>
            </a:r>
            <a:r>
              <a:rPr lang="en-IN" sz="2400" dirty="0">
                <a:latin typeface="Söhne"/>
              </a:rPr>
              <a:t>by </a:t>
            </a:r>
            <a:r>
              <a:rPr lang="en-IN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öhne"/>
              </a:rPr>
              <a:t>US Department of Agriculture</a:t>
            </a:r>
          </a:p>
          <a:p>
            <a:r>
              <a:rPr lang="en-US" sz="2400" dirty="0">
                <a:latin typeface="Söhne"/>
              </a:rPr>
              <a:t>Analysis helps in providing nutrition in the deserted areas, access to variety of food supplies for different ethnic culture, and more!</a:t>
            </a:r>
          </a:p>
        </p:txBody>
      </p:sp>
    </p:spTree>
    <p:extLst>
      <p:ext uri="{BB962C8B-B14F-4D97-AF65-F5344CB8AC3E}">
        <p14:creationId xmlns:p14="http://schemas.microsoft.com/office/powerpoint/2010/main" val="123404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028DEDAF-7785-3B9E-244E-33DFEEA6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545" y="808056"/>
            <a:ext cx="8346019" cy="1077229"/>
          </a:xfrm>
        </p:spPr>
        <p:txBody>
          <a:bodyPr>
            <a:normAutofit/>
          </a:bodyPr>
          <a:lstStyle/>
          <a:p>
            <a:r>
              <a:rPr lang="en-US" sz="2800" dirty="0"/>
              <a:t>Percentage of Group Quarters tracts by States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56498"/>
          <a:stretch/>
        </p:blipFill>
        <p:spPr>
          <a:xfrm>
            <a:off x="7999438" y="1815019"/>
            <a:ext cx="2244653" cy="30790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569" y="1815019"/>
            <a:ext cx="5245800" cy="30790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06569" y="5167177"/>
            <a:ext cx="6812740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California and New York have highest group quarters tracts.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Wyoming and Delaware have least group quarters tracts.</a:t>
            </a:r>
          </a:p>
          <a:p>
            <a:pPr>
              <a:lnSpc>
                <a:spcPct val="150000"/>
              </a:lnSpc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93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028DEDAF-7785-3B9E-244E-33DFEEA6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1145" y="808056"/>
            <a:ext cx="8636964" cy="1077229"/>
          </a:xfrm>
        </p:spPr>
        <p:txBody>
          <a:bodyPr>
            <a:noAutofit/>
          </a:bodyPr>
          <a:lstStyle/>
          <a:p>
            <a:r>
              <a:rPr lang="en-US" sz="2800" dirty="0"/>
              <a:t>Correlation between Group quarters and the prevalence of Food deserts</a:t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10205" y="2123645"/>
            <a:ext cx="104372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Chi-square (GOF) between GroupQuartersFlag and LILATracts_1And10: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Null Hypothesis (H0): there is no association between the two categorical variables.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Alternative Hypothesis (H1): there is an association between the two categorical variables.</a:t>
            </a:r>
          </a:p>
          <a:p>
            <a:endParaRPr lang="en-US" sz="1600" dirty="0"/>
          </a:p>
          <a:p>
            <a:r>
              <a:rPr lang="en-US" sz="1600" dirty="0"/>
              <a:t>Significance level alpha = 0.05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162" y="3931665"/>
            <a:ext cx="5824886" cy="2556800"/>
          </a:xfrm>
          <a:prstGeom prst="rect">
            <a:avLst/>
          </a:prstGeom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7484424" y="4066309"/>
            <a:ext cx="35022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Conclusion:</a:t>
            </a:r>
          </a:p>
          <a:p>
            <a:endParaRPr lang="en-US" sz="1600" dirty="0"/>
          </a:p>
          <a:p>
            <a:r>
              <a:rPr lang="en-US" sz="1600" dirty="0"/>
              <a:t>low p-value - reject the null hypothesis </a:t>
            </a:r>
          </a:p>
          <a:p>
            <a:endParaRPr lang="en-US" sz="1600" dirty="0"/>
          </a:p>
          <a:p>
            <a:r>
              <a:rPr lang="en-US" sz="1600" dirty="0"/>
              <a:t>thus there is a significant association or correlation between "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GroupQuartersFlag</a:t>
            </a:r>
            <a:r>
              <a:rPr lang="en-US" sz="1600" dirty="0"/>
              <a:t>" and "LILATracts_1And10."</a:t>
            </a:r>
          </a:p>
        </p:txBody>
      </p:sp>
    </p:spTree>
    <p:extLst>
      <p:ext uri="{BB962C8B-B14F-4D97-AF65-F5344CB8AC3E}">
        <p14:creationId xmlns:p14="http://schemas.microsoft.com/office/powerpoint/2010/main" val="65302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028DEDAF-7785-3B9E-244E-33DFEEA6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1145" y="808056"/>
            <a:ext cx="8429146" cy="1077229"/>
          </a:xfrm>
        </p:spPr>
        <p:txBody>
          <a:bodyPr>
            <a:normAutofit/>
          </a:bodyPr>
          <a:lstStyle/>
          <a:p>
            <a:r>
              <a:rPr lang="en-US" sz="2800" dirty="0"/>
              <a:t>Characteristics of Areas with Group Quarters</a:t>
            </a:r>
            <a:br>
              <a:rPr lang="en-US" sz="2800" dirty="0"/>
            </a:br>
            <a:r>
              <a:rPr lang="en-US" sz="2800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282" y="1676402"/>
            <a:ext cx="3855758" cy="29475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309" y="1676402"/>
            <a:ext cx="2929856" cy="294755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11145" y="4972716"/>
            <a:ext cx="6753497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Group quarters are more in urban compared to Rural.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Poverty rate is more in Non Group Quarters tracts.</a:t>
            </a:r>
          </a:p>
        </p:txBody>
      </p:sp>
    </p:spTree>
    <p:extLst>
      <p:ext uri="{BB962C8B-B14F-4D97-AF65-F5344CB8AC3E}">
        <p14:creationId xmlns:p14="http://schemas.microsoft.com/office/powerpoint/2010/main" val="244020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028DEDAF-7785-3B9E-244E-33DFEEA6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1145" y="808056"/>
            <a:ext cx="8564228" cy="1077229"/>
          </a:xfrm>
        </p:spPr>
        <p:txBody>
          <a:bodyPr>
            <a:normAutofit/>
          </a:bodyPr>
          <a:lstStyle/>
          <a:p>
            <a:r>
              <a:rPr lang="en-US" sz="2800" dirty="0"/>
              <a:t>T-Test on "Poverty Rate" </a:t>
            </a:r>
            <a:r>
              <a:rPr lang="en-US" sz="2800" dirty="0" smtClean="0"/>
              <a:t>wrt </a:t>
            </a:r>
            <a:r>
              <a:rPr lang="en-US" sz="2800" dirty="0"/>
              <a:t>Group quarters </a:t>
            </a:r>
            <a:br>
              <a:rPr lang="en-US" sz="2800" dirty="0"/>
            </a:br>
            <a:r>
              <a:rPr lang="en-US" sz="28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02773" y="2017655"/>
            <a:ext cx="9372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Null Hypothesis (H0):  The average Poverty rate are the same for with and without group quarters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Alternative Hypothesis (H1):  The average Poverty rate are different for with and without group quarters 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Significance level alpha = 0.05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773" y="3988141"/>
            <a:ext cx="5759077" cy="23761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77645" y="4160533"/>
            <a:ext cx="31977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Conclusion :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There is a significant difference between the means.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Mean of Poverty rate is more in Non Group Quarters tracts.</a:t>
            </a:r>
          </a:p>
        </p:txBody>
      </p:sp>
    </p:spTree>
    <p:extLst>
      <p:ext uri="{BB962C8B-B14F-4D97-AF65-F5344CB8AC3E}">
        <p14:creationId xmlns:p14="http://schemas.microsoft.com/office/powerpoint/2010/main" val="76345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028DEDAF-7785-3B9E-244E-33DFEEA6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472" y="794202"/>
            <a:ext cx="8494955" cy="1077229"/>
          </a:xfrm>
        </p:spPr>
        <p:txBody>
          <a:bodyPr>
            <a:noAutofit/>
          </a:bodyPr>
          <a:lstStyle/>
          <a:p>
            <a:r>
              <a:rPr lang="en-US" sz="2800" dirty="0"/>
              <a:t>Demographic groups in Food Deserted Tracts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017" y="1753133"/>
            <a:ext cx="5617515" cy="2974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3861" y="5245812"/>
            <a:ext cx="8984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AIAN (American Indian or Alaska Native) and black are more in Food deserted areas compared to other groups.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Least Demographic group in Food deserts - Asian</a:t>
            </a:r>
          </a:p>
        </p:txBody>
      </p:sp>
    </p:spTree>
    <p:extLst>
      <p:ext uri="{BB962C8B-B14F-4D97-AF65-F5344CB8AC3E}">
        <p14:creationId xmlns:p14="http://schemas.microsoft.com/office/powerpoint/2010/main" val="288513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028DEDAF-7785-3B9E-244E-33DFEEA6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0417" y="754064"/>
            <a:ext cx="8474270" cy="1077229"/>
          </a:xfrm>
        </p:spPr>
        <p:txBody>
          <a:bodyPr>
            <a:normAutofit/>
          </a:bodyPr>
          <a:lstStyle/>
          <a:p>
            <a:r>
              <a:rPr lang="en-US" sz="2800" dirty="0"/>
              <a:t>Age Distribution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417" y="1831293"/>
            <a:ext cx="3583857" cy="30108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407" y="1831293"/>
            <a:ext cx="3730229" cy="30108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59568" y="5273062"/>
            <a:ext cx="7985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Population of Kids and Seniors are more in Non Food deserted regions.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 can say, they opt for non food deserted tracts.</a:t>
            </a:r>
          </a:p>
        </p:txBody>
      </p:sp>
    </p:spTree>
    <p:extLst>
      <p:ext uri="{BB962C8B-B14F-4D97-AF65-F5344CB8AC3E}">
        <p14:creationId xmlns:p14="http://schemas.microsoft.com/office/powerpoint/2010/main" val="411949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028DEDAF-7785-3B9E-244E-33DFEEA6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218" y="794202"/>
            <a:ext cx="8229600" cy="1077229"/>
          </a:xfrm>
        </p:spPr>
        <p:txBody>
          <a:bodyPr>
            <a:noAutofit/>
          </a:bodyPr>
          <a:lstStyle/>
          <a:p>
            <a:r>
              <a:rPr lang="en-US" sz="2800" dirty="0"/>
              <a:t> Population change in Food deserts from </a:t>
            </a:r>
            <a:br>
              <a:rPr lang="en-US" sz="2800" dirty="0"/>
            </a:br>
            <a:r>
              <a:rPr lang="en-US" sz="2800" dirty="0"/>
              <a:t>2010 to 2015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180" y="1871431"/>
            <a:ext cx="7616423" cy="32126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86997" y="5293962"/>
            <a:ext cx="657479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 2010, ~ 37 million of US population lived in Food deserted tracts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 2015, ~ 39 million of US population lived in Food deserted tracts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Increased by 2M.</a:t>
            </a:r>
          </a:p>
        </p:txBody>
      </p:sp>
    </p:spTree>
    <p:extLst>
      <p:ext uri="{BB962C8B-B14F-4D97-AF65-F5344CB8AC3E}">
        <p14:creationId xmlns:p14="http://schemas.microsoft.com/office/powerpoint/2010/main" val="238209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028DEDAF-7785-3B9E-244E-33DFEEA6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7172" y="794202"/>
            <a:ext cx="8281555" cy="1077229"/>
          </a:xfrm>
        </p:spPr>
        <p:txBody>
          <a:bodyPr>
            <a:normAutofit/>
          </a:bodyPr>
          <a:lstStyle/>
          <a:p>
            <a:r>
              <a:rPr lang="en-US" sz="2800" dirty="0"/>
              <a:t> Population change in Food deserts from </a:t>
            </a:r>
            <a:br>
              <a:rPr lang="en-US" sz="2800" dirty="0"/>
            </a:br>
            <a:r>
              <a:rPr lang="en-US" sz="2800" dirty="0"/>
              <a:t>2010 to 2015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765" y="2064327"/>
            <a:ext cx="8271162" cy="394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4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028DEDAF-7785-3B9E-244E-33DFEEA6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564" y="794202"/>
            <a:ext cx="8323118" cy="1077229"/>
          </a:xfrm>
        </p:spPr>
        <p:txBody>
          <a:bodyPr>
            <a:normAutofit/>
          </a:bodyPr>
          <a:lstStyle/>
          <a:p>
            <a:r>
              <a:rPr lang="en-US" sz="2800" dirty="0"/>
              <a:t> Population change in Food deserts from </a:t>
            </a:r>
            <a:br>
              <a:rPr lang="en-US" sz="2800" dirty="0"/>
            </a:br>
            <a:r>
              <a:rPr lang="en-US" sz="2800" dirty="0"/>
              <a:t>2010 to 2015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17" t="2910" r="4607" b="7097"/>
          <a:stretch/>
        </p:blipFill>
        <p:spPr>
          <a:xfrm>
            <a:off x="2143991" y="2444575"/>
            <a:ext cx="5632071" cy="28297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29144" y="5556799"/>
            <a:ext cx="7602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Eastern side states have major change in Food desert population.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08618" y="3919002"/>
            <a:ext cx="2646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Low population difference</a:t>
            </a:r>
          </a:p>
        </p:txBody>
      </p:sp>
      <p:sp>
        <p:nvSpPr>
          <p:cNvPr id="3" name="Oval 2"/>
          <p:cNvSpPr/>
          <p:nvPr/>
        </p:nvSpPr>
        <p:spPr>
          <a:xfrm>
            <a:off x="8075657" y="3387364"/>
            <a:ext cx="179121" cy="17318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080853" y="3989833"/>
            <a:ext cx="168731" cy="17566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3E45E32-3CE2-4F1C-BD36-418EA064AEE0}"/>
              </a:ext>
            </a:extLst>
          </p:cNvPr>
          <p:cNvSpPr txBox="1"/>
          <p:nvPr/>
        </p:nvSpPr>
        <p:spPr>
          <a:xfrm>
            <a:off x="8308618" y="3320067"/>
            <a:ext cx="2260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High population difference</a:t>
            </a:r>
          </a:p>
        </p:txBody>
      </p:sp>
    </p:spTree>
    <p:extLst>
      <p:ext uri="{BB962C8B-B14F-4D97-AF65-F5344CB8AC3E}">
        <p14:creationId xmlns:p14="http://schemas.microsoft.com/office/powerpoint/2010/main" val="6251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AC6759E-ED63-2FA6-DD6A-AC23B2220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effectLst/>
                <a:ea typeface="Calibri" panose="020F0502020204030204" pitchFamily="34" charset="0"/>
              </a:rPr>
              <a:t>Quantifying the extent of low access areas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037E60-4DA3-0E9D-104B-3BAB278A3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2655" y="2052116"/>
            <a:ext cx="8727484" cy="3997828"/>
          </a:xfrm>
        </p:spPr>
        <p:txBody>
          <a:bodyPr/>
          <a:lstStyle/>
          <a:p>
            <a:r>
              <a:rPr lang="en-US" sz="1800" kern="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Created a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block of R code to filter-out the </a:t>
            </a:r>
            <a:r>
              <a:rPr lang="en-US" sz="1800" kern="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variable:</a:t>
            </a:r>
          </a:p>
          <a:p>
            <a:pPr marL="6160" indent="0">
              <a:buNone/>
            </a:pP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kern="1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</a:t>
            </a:r>
            <a:r>
              <a:rPr lang="en-US" sz="1800" kern="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low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income and low access tract measured at 1 mile for urban areas and 10 miles for rural </a:t>
            </a:r>
            <a:r>
              <a:rPr lang="en-US" sz="1800" kern="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areas  (LILATracts_1And10 ) using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value, 1, to represent census tracts that had access and the value, 0, to represent census tracts that were not within the 1 mile to 10 miles range, non-access. </a:t>
            </a:r>
            <a:endParaRPr lang="en-US" sz="1800" kern="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6160" indent="0">
              <a:buNone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also did the same methodology for access of low income and low access tract measured at 1 mile for urban areas and 20 miles for rural areas, LILATracts_1And20, as well as non-access.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91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3D2A43-CB25-B5F7-9D1B-55893F564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Desert</a:t>
            </a:r>
          </a:p>
        </p:txBody>
      </p:sp>
      <p:pic>
        <p:nvPicPr>
          <p:cNvPr id="4" name="Graphic 3" descr="Shopping cart with solid fill">
            <a:extLst>
              <a:ext uri="{FF2B5EF4-FFF2-40B4-BE49-F238E27FC236}">
                <a16:creationId xmlns:a16="http://schemas.microsoft.com/office/drawing/2014/main" xmlns="" id="{E57E5142-530E-9858-B6E9-C0F735760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638800" y="3650674"/>
            <a:ext cx="914400" cy="914400"/>
          </a:xfrm>
          <a:prstGeom prst="rect">
            <a:avLst/>
          </a:prstGeom>
        </p:spPr>
      </p:pic>
      <p:pic>
        <p:nvPicPr>
          <p:cNvPr id="5" name="Graphic 4" descr="User with solid fill">
            <a:extLst>
              <a:ext uri="{FF2B5EF4-FFF2-40B4-BE49-F238E27FC236}">
                <a16:creationId xmlns:a16="http://schemas.microsoft.com/office/drawing/2014/main" xmlns="" id="{B9A00BF6-EC68-11CA-83F7-D88E020EAA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918363" y="3650674"/>
            <a:ext cx="422563" cy="422563"/>
          </a:xfrm>
          <a:prstGeom prst="rect">
            <a:avLst/>
          </a:prstGeom>
        </p:spPr>
      </p:pic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xmlns="" id="{738D1637-A798-D1BE-B877-D97F61BFE9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216237" y="4643709"/>
            <a:ext cx="422563" cy="422563"/>
          </a:xfrm>
          <a:prstGeom prst="rect">
            <a:avLst/>
          </a:prstGeom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xmlns="" id="{8C7E6AB3-6695-64FB-42C2-370150D38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553200" y="4643709"/>
            <a:ext cx="422563" cy="422563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xmlns="" id="{E84F3B5C-7CB1-BCF5-86A9-08F6716A2A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84718" y="2892137"/>
            <a:ext cx="422563" cy="422563"/>
          </a:xfrm>
          <a:prstGeom prst="rect">
            <a:avLst/>
          </a:prstGeom>
        </p:spPr>
      </p:pic>
      <p:pic>
        <p:nvPicPr>
          <p:cNvPr id="9" name="Graphic 8" descr="User with solid fill">
            <a:extLst>
              <a:ext uri="{FF2B5EF4-FFF2-40B4-BE49-F238E27FC236}">
                <a16:creationId xmlns:a16="http://schemas.microsoft.com/office/drawing/2014/main" xmlns="" id="{952403CA-F7B6-3306-FF05-45D618520A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51074" y="3650673"/>
            <a:ext cx="422563" cy="42256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xmlns="" id="{DAB6B8D2-3527-20DC-9666-020F564B4C02}"/>
              </a:ext>
            </a:extLst>
          </p:cNvPr>
          <p:cNvSpPr/>
          <p:nvPr/>
        </p:nvSpPr>
        <p:spPr>
          <a:xfrm>
            <a:off x="4648200" y="2625436"/>
            <a:ext cx="2895600" cy="2895600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xmlns="" id="{8E26AC81-CB4C-BB3E-A6C1-564840AA9D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900555" y="2558880"/>
            <a:ext cx="422563" cy="422563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xmlns="" id="{BF081575-8A0D-D0E6-05EC-31C31C63A8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246918" y="4861916"/>
            <a:ext cx="422563" cy="422563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xmlns="" id="{0154AA51-10E1-C5DE-3948-6DAEC6889C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400526" y="3931193"/>
            <a:ext cx="422563" cy="422563"/>
          </a:xfrm>
          <a:prstGeom prst="rect">
            <a:avLst/>
          </a:prstGeom>
        </p:spPr>
      </p:pic>
      <p:pic>
        <p:nvPicPr>
          <p:cNvPr id="14" name="Graphic 13" descr="User with solid fill">
            <a:extLst>
              <a:ext uri="{FF2B5EF4-FFF2-40B4-BE49-F238E27FC236}">
                <a16:creationId xmlns:a16="http://schemas.microsoft.com/office/drawing/2014/main" xmlns="" id="{9B690E3C-8243-B351-65B6-75CE9707A9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368272" y="5059673"/>
            <a:ext cx="422563" cy="422563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xmlns="" id="{DEA353EB-0808-9BE8-783D-AD5AE17BC4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003125" y="1876656"/>
            <a:ext cx="422563" cy="42256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42B8B27D-B610-E580-8CDC-BC49455EC849}"/>
              </a:ext>
            </a:extLst>
          </p:cNvPr>
          <p:cNvCxnSpPr>
            <a:cxnSpLocks/>
          </p:cNvCxnSpPr>
          <p:nvPr/>
        </p:nvCxnSpPr>
        <p:spPr>
          <a:xfrm flipH="1">
            <a:off x="6553200" y="2913403"/>
            <a:ext cx="1288474" cy="975290"/>
          </a:xfrm>
          <a:prstGeom prst="straightConnector1">
            <a:avLst/>
          </a:prstGeom>
          <a:ln w="19050">
            <a:solidFill>
              <a:schemeClr val="tx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E3015514-668B-D8C1-6CCA-547CF274D6D5}"/>
              </a:ext>
            </a:extLst>
          </p:cNvPr>
          <p:cNvCxnSpPr>
            <a:cxnSpLocks/>
          </p:cNvCxnSpPr>
          <p:nvPr/>
        </p:nvCxnSpPr>
        <p:spPr>
          <a:xfrm flipH="1" flipV="1">
            <a:off x="6590973" y="4309491"/>
            <a:ext cx="1520864" cy="753315"/>
          </a:xfrm>
          <a:prstGeom prst="straightConnector1">
            <a:avLst/>
          </a:prstGeom>
          <a:ln w="19050">
            <a:solidFill>
              <a:schemeClr val="tx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F267290C-57B6-97B4-3F62-EA4EB75AB9D6}"/>
              </a:ext>
            </a:extLst>
          </p:cNvPr>
          <p:cNvCxnSpPr>
            <a:cxnSpLocks/>
          </p:cNvCxnSpPr>
          <p:nvPr/>
        </p:nvCxnSpPr>
        <p:spPr>
          <a:xfrm flipV="1">
            <a:off x="3835599" y="4347613"/>
            <a:ext cx="1765428" cy="895244"/>
          </a:xfrm>
          <a:prstGeom prst="straightConnector1">
            <a:avLst/>
          </a:prstGeom>
          <a:ln w="19050">
            <a:solidFill>
              <a:schemeClr val="tx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53C35459-EEDB-5AAD-B600-E49E3E7F30FD}"/>
              </a:ext>
            </a:extLst>
          </p:cNvPr>
          <p:cNvCxnSpPr>
            <a:cxnSpLocks/>
          </p:cNvCxnSpPr>
          <p:nvPr/>
        </p:nvCxnSpPr>
        <p:spPr>
          <a:xfrm flipV="1">
            <a:off x="2871083" y="4142475"/>
            <a:ext cx="2686649" cy="51738"/>
          </a:xfrm>
          <a:prstGeom prst="straightConnector1">
            <a:avLst/>
          </a:prstGeom>
          <a:ln w="19050">
            <a:solidFill>
              <a:schemeClr val="tx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F1085D4E-D5B5-4337-346F-84E898599D69}"/>
              </a:ext>
            </a:extLst>
          </p:cNvPr>
          <p:cNvCxnSpPr>
            <a:cxnSpLocks/>
          </p:cNvCxnSpPr>
          <p:nvPr/>
        </p:nvCxnSpPr>
        <p:spPr>
          <a:xfrm>
            <a:off x="4350326" y="2354476"/>
            <a:ext cx="1188028" cy="1374065"/>
          </a:xfrm>
          <a:prstGeom prst="straightConnector1">
            <a:avLst/>
          </a:prstGeom>
          <a:ln w="19050">
            <a:solidFill>
              <a:schemeClr val="tx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User with solid fill">
            <a:extLst>
              <a:ext uri="{FF2B5EF4-FFF2-40B4-BE49-F238E27FC236}">
                <a16:creationId xmlns:a16="http://schemas.microsoft.com/office/drawing/2014/main" xmlns="" id="{A62999D2-D348-87EE-7E89-D4A84560BB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317672" y="5901824"/>
            <a:ext cx="422563" cy="422563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A8D8B84C-67FC-3251-18B9-80F59E437CF8}"/>
              </a:ext>
            </a:extLst>
          </p:cNvPr>
          <p:cNvCxnSpPr>
            <a:cxnSpLocks/>
          </p:cNvCxnSpPr>
          <p:nvPr/>
        </p:nvCxnSpPr>
        <p:spPr>
          <a:xfrm flipH="1" flipV="1">
            <a:off x="6090477" y="4583891"/>
            <a:ext cx="376787" cy="1317933"/>
          </a:xfrm>
          <a:prstGeom prst="straightConnector1">
            <a:avLst/>
          </a:prstGeom>
          <a:ln w="19050">
            <a:solidFill>
              <a:schemeClr val="tx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34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A07A5B-5385-1225-0322-D71CB6C4A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722139"/>
            <a:ext cx="7958331" cy="934827"/>
          </a:xfrm>
        </p:spPr>
        <p:txBody>
          <a:bodyPr>
            <a:noAutofit/>
          </a:bodyPr>
          <a:lstStyle/>
          <a:p>
            <a:r>
              <a:rPr lang="en-US" sz="28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Low Access Area Distribution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5A8AE44-F7AB-F2D2-DE9B-39B70AF32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508" y="1991893"/>
            <a:ext cx="10183091" cy="4196596"/>
          </a:xfrm>
        </p:spPr>
        <p:txBody>
          <a:bodyPr>
            <a:noAutofit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For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variable, LILATracts_1And10, we ran the R code to filter access and non-access for low income and low access tract measured at 1 mile for urban areas and 10 miles for rural </a:t>
            </a:r>
            <a:r>
              <a:rPr lang="en-US" sz="1800" kern="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areas </a:t>
            </a:r>
            <a:r>
              <a:rPr lang="en-US" sz="1800" kern="1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results were the following: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LILATracts_1And10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Percentage of access census tract  </a:t>
            </a: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US" sz="1800" kern="1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LILATracts_1And10</a:t>
            </a:r>
            <a:r>
              <a:rPr lang="en-US" sz="1800" kern="1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area </a:t>
            </a:r>
            <a:r>
              <a:rPr lang="en-US" sz="1800" kern="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12.7%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Percentage of </a:t>
            </a:r>
            <a:r>
              <a:rPr lang="en-US" sz="1800" kern="1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non access </a:t>
            </a: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census tract  in LILATracts_1And10</a:t>
            </a: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area </a:t>
            </a:r>
            <a:r>
              <a:rPr lang="en-US" sz="1800" kern="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87.3%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LILATracts_1And20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Percentage of access census tract  in </a:t>
            </a:r>
            <a:r>
              <a:rPr lang="en-US" sz="1800" kern="1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LILATracts_1And20</a:t>
            </a:r>
            <a:r>
              <a:rPr lang="en-US" sz="1800" kern="1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area </a:t>
            </a:r>
            <a:r>
              <a:rPr lang="en-US" sz="1800" kern="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11.1%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Percentage of </a:t>
            </a:r>
            <a:r>
              <a:rPr lang="en-US" sz="1800" kern="1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non access </a:t>
            </a: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census tract  in LILATracts_1And10</a:t>
            </a: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area </a:t>
            </a:r>
            <a:r>
              <a:rPr lang="en-US" sz="1800" kern="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88.9%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6024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0D6CBD-E70B-4196-DB3E-4AFB5E35E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Patterns in the prevalence of food deserts</a:t>
            </a:r>
            <a:r>
              <a:rPr lang="en-US" sz="2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sz="2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E10F50B6-291E-46C6-070B-AE5392F41C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0147" y="2472456"/>
            <a:ext cx="3941626" cy="2500259"/>
          </a:xfr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xmlns="" id="{D02DACFA-82EF-A119-9ABB-7E42026B8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013" y="2472457"/>
            <a:ext cx="3937470" cy="250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5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D518C84-C6B7-1965-3C74-ECE16ADD3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dentifying actionable insights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2D61F1B-0E75-66D2-F324-6A53E2735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7745" y="2052116"/>
            <a:ext cx="9642763" cy="3997828"/>
          </a:xfrm>
        </p:spPr>
        <p:txBody>
          <a:bodyPr/>
          <a:lstStyle/>
          <a:p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Government Policies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order to eradicate food apartheid and create a food system where everyone has equitable access to fresh produce, vegetables, and other healthful foods, government regulations must now be a major factor (2023).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i="1" kern="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sz="1800" i="1" kern="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Supplemental </a:t>
            </a:r>
            <a:r>
              <a:rPr lang="en-US" sz="18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Nutrition Assistance Program (SNAP</a:t>
            </a:r>
            <a:r>
              <a:rPr lang="en-US" sz="1800" i="1" kern="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i="1" kern="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Nongovernmental Food Assistance Programs</a:t>
            </a:r>
            <a:r>
              <a:rPr lang="en-US" sz="1800" b="1" i="1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b="1" i="1" kern="100" dirty="0" smtClean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b="1" i="1" kern="100" dirty="0" smtClean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i="1" dirty="0">
                <a:latin typeface="Calibri" panose="020F0502020204030204" pitchFamily="34" charset="0"/>
                <a:ea typeface="Times New Roman" panose="02020603050405020304" pitchFamily="18" charset="0"/>
              </a:rPr>
              <a:t>Maryland Food Bank (MFB</a:t>
            </a:r>
            <a:r>
              <a:rPr lang="en-US" sz="1800" b="1" i="1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)</a:t>
            </a:r>
            <a:endParaRPr lang="en-US" sz="1800" b="1" kern="100" dirty="0">
              <a:solidFill>
                <a:srgbClr val="1F3763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16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91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D2E490-59C5-81FE-25A0-673770E5F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099" y="703729"/>
            <a:ext cx="7958331" cy="855047"/>
          </a:xfrm>
        </p:spPr>
        <p:txBody>
          <a:bodyPr>
            <a:noAutofit/>
          </a:bodyPr>
          <a:lstStyle/>
          <a:p>
            <a:r>
              <a:rPr lang="en-US" sz="2800" dirty="0"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actors associating to the presence of </a:t>
            </a:r>
            <a:b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food deserts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A41E611-FDFA-33F9-FAF1-F48C03768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083296"/>
            <a:ext cx="9656618" cy="4363345"/>
          </a:xfrm>
        </p:spPr>
        <p:txBody>
          <a:bodyPr>
            <a:noAutofit/>
          </a:bodyPr>
          <a:lstStyle/>
          <a:p>
            <a:pPr marL="6160" indent="0">
              <a:buNone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Some Factors for Food </a:t>
            </a:r>
            <a:r>
              <a:rPr lang="en-US" sz="1800" b="1" kern="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Deserts: </a:t>
            </a:r>
            <a:endParaRPr lang="en-US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>
              <a:buNone/>
            </a:pPr>
            <a:endParaRPr lang="en-US" sz="1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kern="100" dirty="0" smtClea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Low Number of Food retailers</a:t>
            </a:r>
          </a:p>
          <a:p>
            <a:pPr marL="0" marR="0" indent="0">
              <a:lnSpc>
                <a:spcPct val="100000"/>
              </a:lnSpc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Major food retailers not only avoid opening locations in impoverished places, but they also frequently relocate their current locations to affluent neighborhoods (supermarket redlining</a:t>
            </a:r>
            <a:r>
              <a:rPr lang="en-US" sz="1800" dirty="0" smtClea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).</a:t>
            </a:r>
            <a:endParaRPr lang="en-US" sz="1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High Levels of Unemployment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People who experience high unemployment rates are forced further into poverty and find it more difficult to pay for food and transportation</a:t>
            </a:r>
            <a:r>
              <a:rPr lang="en-US" sz="1800" dirty="0" smtClea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Inadequate Access to Transportation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One of the main causes of food deserts (apartheid) is </a:t>
            </a: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transportation where it is 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impractical for those without cars, those unable to pay for public transportation, and those with mobility impairments to frequently travel to the nearby supermarket or large grocery shop.</a:t>
            </a:r>
          </a:p>
          <a:p>
            <a:pPr marL="6160" indent="0"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55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F99E81-A086-87A2-011D-9CDBE3B30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4766" y="808056"/>
            <a:ext cx="8115374" cy="1077229"/>
          </a:xfrm>
        </p:spPr>
        <p:txBody>
          <a:bodyPr>
            <a:normAutofit/>
          </a:bodyPr>
          <a:lstStyle/>
          <a:p>
            <a:r>
              <a:rPr lang="en-US" sz="2800" dirty="0"/>
              <a:t>Targeted Areas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FA5B66C-693F-1AE2-2367-4C3685890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2546" y="2052116"/>
            <a:ext cx="8907594" cy="3997828"/>
          </a:xfrm>
        </p:spPr>
        <p:txBody>
          <a:bodyPr/>
          <a:lstStyle/>
          <a:p>
            <a:pPr marL="285750" indent="-285750"/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Mississippi had the greatest percentage of food deserts in the US as of 2015; </a:t>
            </a:r>
            <a:endParaRPr lang="en-US" sz="1800" dirty="0" smtClean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285750" indent="-285750"/>
            <a:r>
              <a:rPr lang="en-US" sz="1800" dirty="0" smtClea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31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% of its census tracts were categorized as low-income and low-access.  </a:t>
            </a:r>
            <a:endParaRPr lang="en-US" sz="1800" dirty="0" smtClean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285750" indent="-285750"/>
            <a:r>
              <a:rPr lang="en-US" sz="1800" dirty="0" smtClea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New 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Mexico and Arkansas came next, with 27 and 26 percent respectively, after Mississippi (FFAC Staff, 2022).</a:t>
            </a:r>
          </a:p>
          <a:p>
            <a:pPr marL="0" marR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indent="0">
              <a:buNone/>
            </a:pP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Other U.S. Locations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/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There is food apartheid in many areas of the nation, including:</a:t>
            </a:r>
          </a:p>
          <a:p>
            <a:pPr marL="0" marR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     Chicago, Los Angeles, New York City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53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0C4E4B-4ACE-2724-2E8C-66DCD8812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860" y="765099"/>
            <a:ext cx="8066279" cy="713898"/>
          </a:xfrm>
        </p:spPr>
        <p:txBody>
          <a:bodyPr>
            <a:noAutofit/>
          </a:bodyPr>
          <a:lstStyle/>
          <a:p>
            <a:r>
              <a:rPr lang="en-US" sz="2800" dirty="0"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actors associating to the presence of </a:t>
            </a:r>
            <a:b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food deserts</a:t>
            </a:r>
            <a:endParaRPr lang="en-US" sz="2800" dirty="0"/>
          </a:p>
        </p:txBody>
      </p:sp>
      <p:sp>
        <p:nvSpPr>
          <p:cNvPr id="5" name="Oval 4"/>
          <p:cNvSpPr/>
          <p:nvPr/>
        </p:nvSpPr>
        <p:spPr>
          <a:xfrm>
            <a:off x="4783504" y="3962393"/>
            <a:ext cx="2826327" cy="22028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087955" y="4488865"/>
            <a:ext cx="2258290" cy="1108364"/>
          </a:xfrm>
          <a:prstGeom prst="rect">
            <a:avLst/>
          </a:prstGeom>
          <a:solidFill>
            <a:schemeClr val="accent1"/>
          </a:solidFill>
          <a:ln>
            <a:solidFill>
              <a:srgbClr val="ED38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Potential</a:t>
            </a:r>
            <a:r>
              <a:rPr lang="en-US" b="1" i="1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Resolutions</a:t>
            </a:r>
            <a:endParaRPr lang="en-US" b="1" kern="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1745672" y="2320637"/>
            <a:ext cx="2715491" cy="22028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74272" y="2840181"/>
            <a:ext cx="2258290" cy="1108364"/>
          </a:xfrm>
          <a:prstGeom prst="rect">
            <a:avLst/>
          </a:prstGeom>
          <a:noFill/>
          <a:ln>
            <a:solidFill>
              <a:srgbClr val="ED38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kern="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Community Gardens </a:t>
            </a:r>
            <a:endParaRPr lang="en-US" b="1" kern="1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7743812" y="2320637"/>
            <a:ext cx="2826327" cy="22028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027831" y="2926773"/>
            <a:ext cx="2282884" cy="1091326"/>
          </a:xfrm>
          <a:prstGeom prst="rect">
            <a:avLst/>
          </a:prstGeom>
          <a:noFill/>
          <a:ln>
            <a:solidFill>
              <a:srgbClr val="ED38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kern="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Federal Resources for Low-Income </a:t>
            </a:r>
            <a:r>
              <a:rPr lang="en-US" b="1" kern="100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Households</a:t>
            </a:r>
            <a:endParaRPr lang="en-US" b="1" kern="1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68313" y="6264617"/>
            <a:ext cx="3723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Farmers’ Markets and Roadside Carts </a:t>
            </a:r>
          </a:p>
        </p:txBody>
      </p:sp>
    </p:spTree>
    <p:extLst>
      <p:ext uri="{BB962C8B-B14F-4D97-AF65-F5344CB8AC3E}">
        <p14:creationId xmlns:p14="http://schemas.microsoft.com/office/powerpoint/2010/main" val="220425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962388-A453-777A-3935-0A420AE9C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pic>
        <p:nvPicPr>
          <p:cNvPr id="4" name="Content Placeholder 9">
            <a:extLst>
              <a:ext uri="{FF2B5EF4-FFF2-40B4-BE49-F238E27FC236}">
                <a16:creationId xmlns:a16="http://schemas.microsoft.com/office/drawing/2014/main" xmlns="" id="{F2E55657-710C-1FFB-A464-BE3A97054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431" y="1679177"/>
            <a:ext cx="2909454" cy="415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78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5FEC8DB6-301B-77C8-C3DE-A68AFF4FC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4EE0355F-A906-50F3-4213-61C66012D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7127" y="3202043"/>
            <a:ext cx="8353412" cy="1245266"/>
          </a:xfrm>
        </p:spPr>
        <p:txBody>
          <a:bodyPr>
            <a:no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Strengthen SNAP Benefits. (2023, October 13). Retrieved from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</a:t>
            </a: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frac.salsalabs.org/update-13october2023?eType=EmailBlastContent&amp;eId=abd0e534-77e3-409c-957e-ae342b6d3f50</a:t>
            </a:r>
            <a:endParaRPr lang="en-US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FFAC Staff. (2022, April 05). What Are Food Deserts and Why Do They Exist? Factory Farming Awareness Coalition.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https://ffacoalition.org/articles/food-deserts</a:t>
            </a:r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/</a:t>
            </a:r>
            <a:endParaRPr lang="en-US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160" indent="0"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37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7AF3071-BA25-308F-C872-9DD9A62043FB}"/>
              </a:ext>
            </a:extLst>
          </p:cNvPr>
          <p:cNvSpPr txBox="1"/>
          <p:nvPr/>
        </p:nvSpPr>
        <p:spPr>
          <a:xfrm>
            <a:off x="4509654" y="3044279"/>
            <a:ext cx="31726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6157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Shopping cart with solid fill">
            <a:extLst>
              <a:ext uri="{FF2B5EF4-FFF2-40B4-BE49-F238E27FC236}">
                <a16:creationId xmlns:a16="http://schemas.microsoft.com/office/drawing/2014/main" xmlns="" id="{1233AC2A-A8C1-8F6E-7430-E4F008ED5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18463" y="3051464"/>
            <a:ext cx="755071" cy="755071"/>
          </a:xfrm>
          <a:prstGeom prst="rect">
            <a:avLst/>
          </a:prstGeom>
        </p:spPr>
      </p:pic>
      <p:pic>
        <p:nvPicPr>
          <p:cNvPr id="5" name="Graphic 4" descr="User with solid fill">
            <a:extLst>
              <a:ext uri="{FF2B5EF4-FFF2-40B4-BE49-F238E27FC236}">
                <a16:creationId xmlns:a16="http://schemas.microsoft.com/office/drawing/2014/main" xmlns="" id="{21BBC531-631A-7DD0-5F1E-BF52BFB7A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918363" y="3006438"/>
            <a:ext cx="422563" cy="422563"/>
          </a:xfrm>
          <a:prstGeom prst="rect">
            <a:avLst/>
          </a:prstGeom>
        </p:spPr>
      </p:pic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xmlns="" id="{4332B0E4-4209-3F95-55DD-7972F091B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216237" y="3999473"/>
            <a:ext cx="422563" cy="422563"/>
          </a:xfrm>
          <a:prstGeom prst="rect">
            <a:avLst/>
          </a:prstGeom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xmlns="" id="{53B0AB97-2A02-C32B-E48D-A9AAE3D4E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553200" y="3999473"/>
            <a:ext cx="422563" cy="422563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xmlns="" id="{6A45988E-454B-AF67-E465-25692E3436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84718" y="2247901"/>
            <a:ext cx="422563" cy="422563"/>
          </a:xfrm>
          <a:prstGeom prst="rect">
            <a:avLst/>
          </a:prstGeom>
        </p:spPr>
      </p:pic>
      <p:pic>
        <p:nvPicPr>
          <p:cNvPr id="9" name="Graphic 8" descr="User with solid fill">
            <a:extLst>
              <a:ext uri="{FF2B5EF4-FFF2-40B4-BE49-F238E27FC236}">
                <a16:creationId xmlns:a16="http://schemas.microsoft.com/office/drawing/2014/main" xmlns="" id="{622DDF8E-460F-6DD7-BFB3-2B1FF56493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51074" y="3006437"/>
            <a:ext cx="422563" cy="42256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xmlns="" id="{C782FB04-D4FB-997B-0B45-B8E125C1E8E2}"/>
              </a:ext>
            </a:extLst>
          </p:cNvPr>
          <p:cNvSpPr/>
          <p:nvPr/>
        </p:nvSpPr>
        <p:spPr>
          <a:xfrm>
            <a:off x="4648200" y="1981200"/>
            <a:ext cx="2895600" cy="2895600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5C17FCE3-50CB-45B7-D457-2F59E3F21E21}"/>
              </a:ext>
            </a:extLst>
          </p:cNvPr>
          <p:cNvSpPr/>
          <p:nvPr/>
        </p:nvSpPr>
        <p:spPr>
          <a:xfrm>
            <a:off x="3997033" y="1330034"/>
            <a:ext cx="4197930" cy="4197930"/>
          </a:xfrm>
          <a:prstGeom prst="ellipse">
            <a:avLst/>
          </a:prstGeom>
          <a:noFill/>
          <a:ln w="38100"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0F55A3AC-ABF8-5A33-A735-AE27E382AA0C}"/>
              </a:ext>
            </a:extLst>
          </p:cNvPr>
          <p:cNvSpPr/>
          <p:nvPr/>
        </p:nvSpPr>
        <p:spPr>
          <a:xfrm>
            <a:off x="3332017" y="665016"/>
            <a:ext cx="5527966" cy="5527966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Graphic 28" descr="User with solid fill">
            <a:extLst>
              <a:ext uri="{FF2B5EF4-FFF2-40B4-BE49-F238E27FC236}">
                <a16:creationId xmlns:a16="http://schemas.microsoft.com/office/drawing/2014/main" xmlns="" id="{2E2D078C-1AB8-D05D-7F81-E4026AEA06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419109" y="4173684"/>
            <a:ext cx="301337" cy="301337"/>
          </a:xfrm>
          <a:prstGeom prst="rect">
            <a:avLst/>
          </a:prstGeom>
        </p:spPr>
      </p:pic>
      <p:pic>
        <p:nvPicPr>
          <p:cNvPr id="30" name="Graphic 29" descr="User with solid fill">
            <a:extLst>
              <a:ext uri="{FF2B5EF4-FFF2-40B4-BE49-F238E27FC236}">
                <a16:creationId xmlns:a16="http://schemas.microsoft.com/office/drawing/2014/main" xmlns="" id="{268A41B0-BE7C-E89D-21B5-F2546FEB1A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9564" y="4748839"/>
            <a:ext cx="301337" cy="301337"/>
          </a:xfrm>
          <a:prstGeom prst="rect">
            <a:avLst/>
          </a:prstGeom>
        </p:spPr>
      </p:pic>
      <p:pic>
        <p:nvPicPr>
          <p:cNvPr id="31" name="Graphic 30" descr="User with solid fill">
            <a:extLst>
              <a:ext uri="{FF2B5EF4-FFF2-40B4-BE49-F238E27FC236}">
                <a16:creationId xmlns:a16="http://schemas.microsoft.com/office/drawing/2014/main" xmlns="" id="{D4431638-FA60-0AD4-76C1-A158CF3685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33209" y="5030421"/>
            <a:ext cx="301337" cy="301337"/>
          </a:xfrm>
          <a:prstGeom prst="rect">
            <a:avLst/>
          </a:prstGeom>
        </p:spPr>
      </p:pic>
      <p:pic>
        <p:nvPicPr>
          <p:cNvPr id="32" name="Graphic 31" descr="User with solid fill">
            <a:extLst>
              <a:ext uri="{FF2B5EF4-FFF2-40B4-BE49-F238E27FC236}">
                <a16:creationId xmlns:a16="http://schemas.microsoft.com/office/drawing/2014/main" xmlns="" id="{33F39AFB-938C-E037-F488-EE58B0A57B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33208" y="775244"/>
            <a:ext cx="301337" cy="301337"/>
          </a:xfrm>
          <a:prstGeom prst="rect">
            <a:avLst/>
          </a:prstGeom>
        </p:spPr>
      </p:pic>
      <p:pic>
        <p:nvPicPr>
          <p:cNvPr id="33" name="Graphic 32" descr="User with solid fill">
            <a:extLst>
              <a:ext uri="{FF2B5EF4-FFF2-40B4-BE49-F238E27FC236}">
                <a16:creationId xmlns:a16="http://schemas.microsoft.com/office/drawing/2014/main" xmlns="" id="{82325981-A925-8043-B30F-CCE644B667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706591" y="3297385"/>
            <a:ext cx="301337" cy="301337"/>
          </a:xfrm>
          <a:prstGeom prst="rect">
            <a:avLst/>
          </a:prstGeom>
        </p:spPr>
      </p:pic>
      <p:pic>
        <p:nvPicPr>
          <p:cNvPr id="34" name="Graphic 33" descr="User with solid fill">
            <a:extLst>
              <a:ext uri="{FF2B5EF4-FFF2-40B4-BE49-F238E27FC236}">
                <a16:creationId xmlns:a16="http://schemas.microsoft.com/office/drawing/2014/main" xmlns="" id="{0D4E8151-FCD1-FFDB-F422-27ACE5C5B0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159828" y="3297384"/>
            <a:ext cx="301337" cy="301337"/>
          </a:xfrm>
          <a:prstGeom prst="rect">
            <a:avLst/>
          </a:prstGeom>
        </p:spPr>
      </p:pic>
      <p:pic>
        <p:nvPicPr>
          <p:cNvPr id="35" name="Graphic 34" descr="User with solid fill">
            <a:extLst>
              <a:ext uri="{FF2B5EF4-FFF2-40B4-BE49-F238E27FC236}">
                <a16:creationId xmlns:a16="http://schemas.microsoft.com/office/drawing/2014/main" xmlns="" id="{AB759A0B-FD3E-B9CD-893A-A0706E1036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966853" y="4744158"/>
            <a:ext cx="301337" cy="301337"/>
          </a:xfrm>
          <a:prstGeom prst="rect">
            <a:avLst/>
          </a:prstGeom>
        </p:spPr>
      </p:pic>
      <p:pic>
        <p:nvPicPr>
          <p:cNvPr id="36" name="Graphic 35" descr="User with solid fill">
            <a:extLst>
              <a:ext uri="{FF2B5EF4-FFF2-40B4-BE49-F238E27FC236}">
                <a16:creationId xmlns:a16="http://schemas.microsoft.com/office/drawing/2014/main" xmlns="" id="{A7CA0A84-7F78-513C-FA51-ADD6E43125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440381" y="4173684"/>
            <a:ext cx="301337" cy="301337"/>
          </a:xfrm>
          <a:prstGeom prst="rect">
            <a:avLst/>
          </a:prstGeom>
        </p:spPr>
      </p:pic>
      <p:pic>
        <p:nvPicPr>
          <p:cNvPr id="37" name="Graphic 36" descr="User with solid fill">
            <a:extLst>
              <a:ext uri="{FF2B5EF4-FFF2-40B4-BE49-F238E27FC236}">
                <a16:creationId xmlns:a16="http://schemas.microsoft.com/office/drawing/2014/main" xmlns="" id="{D792837D-D6D9-98B7-8882-B7BD5DDE2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429988" y="2421084"/>
            <a:ext cx="301337" cy="301337"/>
          </a:xfrm>
          <a:prstGeom prst="rect">
            <a:avLst/>
          </a:prstGeom>
        </p:spPr>
      </p:pic>
      <p:pic>
        <p:nvPicPr>
          <p:cNvPr id="38" name="Graphic 37" descr="User with solid fill">
            <a:extLst>
              <a:ext uri="{FF2B5EF4-FFF2-40B4-BE49-F238E27FC236}">
                <a16:creationId xmlns:a16="http://schemas.microsoft.com/office/drawing/2014/main" xmlns="" id="{4FD811A3-09C3-D05B-7E3F-DC41A4143A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419109" y="2341417"/>
            <a:ext cx="301337" cy="301337"/>
          </a:xfrm>
          <a:prstGeom prst="rect">
            <a:avLst/>
          </a:prstGeom>
        </p:spPr>
      </p:pic>
      <p:pic>
        <p:nvPicPr>
          <p:cNvPr id="39" name="Graphic 38" descr="User with solid fill">
            <a:extLst>
              <a:ext uri="{FF2B5EF4-FFF2-40B4-BE49-F238E27FC236}">
                <a16:creationId xmlns:a16="http://schemas.microsoft.com/office/drawing/2014/main" xmlns="" id="{D82A1BDC-B254-F7C9-32DE-9CC4B2F8B0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053446" y="1775631"/>
            <a:ext cx="301337" cy="301337"/>
          </a:xfrm>
          <a:prstGeom prst="rect">
            <a:avLst/>
          </a:prstGeom>
        </p:spPr>
      </p:pic>
      <p:pic>
        <p:nvPicPr>
          <p:cNvPr id="40" name="Graphic 39" descr="User with solid fill">
            <a:extLst>
              <a:ext uri="{FF2B5EF4-FFF2-40B4-BE49-F238E27FC236}">
                <a16:creationId xmlns:a16="http://schemas.microsoft.com/office/drawing/2014/main" xmlns="" id="{9868F877-E437-67D5-3F1F-B61BD9A1F2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19892" y="1775630"/>
            <a:ext cx="301337" cy="301337"/>
          </a:xfrm>
          <a:prstGeom prst="rect">
            <a:avLst/>
          </a:prstGeom>
        </p:spPr>
      </p:pic>
      <p:pic>
        <p:nvPicPr>
          <p:cNvPr id="41" name="Graphic 40" descr="User with solid fill">
            <a:extLst>
              <a:ext uri="{FF2B5EF4-FFF2-40B4-BE49-F238E27FC236}">
                <a16:creationId xmlns:a16="http://schemas.microsoft.com/office/drawing/2014/main" xmlns="" id="{960B3869-9F43-2D65-1258-E8F5556A58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33207" y="5733533"/>
            <a:ext cx="301337" cy="301337"/>
          </a:xfrm>
          <a:prstGeom prst="rect">
            <a:avLst/>
          </a:prstGeom>
        </p:spPr>
      </p:pic>
      <p:pic>
        <p:nvPicPr>
          <p:cNvPr id="42" name="Graphic 41" descr="User with solid fill">
            <a:extLst>
              <a:ext uri="{FF2B5EF4-FFF2-40B4-BE49-F238E27FC236}">
                <a16:creationId xmlns:a16="http://schemas.microsoft.com/office/drawing/2014/main" xmlns="" id="{B245A770-037A-2477-B284-9B50549C87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371607" y="3277818"/>
            <a:ext cx="301337" cy="301337"/>
          </a:xfrm>
          <a:prstGeom prst="rect">
            <a:avLst/>
          </a:prstGeom>
        </p:spPr>
      </p:pic>
      <p:pic>
        <p:nvPicPr>
          <p:cNvPr id="43" name="Graphic 42" descr="User with solid fill">
            <a:extLst>
              <a:ext uri="{FF2B5EF4-FFF2-40B4-BE49-F238E27FC236}">
                <a16:creationId xmlns:a16="http://schemas.microsoft.com/office/drawing/2014/main" xmlns="" id="{30106B91-7262-797C-5D7A-AB3F0D2F0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506926" y="3277818"/>
            <a:ext cx="301337" cy="301337"/>
          </a:xfrm>
          <a:prstGeom prst="rect">
            <a:avLst/>
          </a:prstGeom>
        </p:spPr>
      </p:pic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xmlns="" id="{C14A37ED-068E-31F9-7806-DA054C2AF7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156364" y="4868338"/>
            <a:ext cx="301337" cy="301337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xmlns="" id="{2DC2CAD0-B36A-EB1B-D9E1-8A188F8099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703127" y="4949378"/>
            <a:ext cx="301337" cy="301337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xmlns="" id="{F7694A86-6ABF-A913-419C-F4E996C4E5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125184" y="1643144"/>
            <a:ext cx="301337" cy="301337"/>
          </a:xfrm>
          <a:prstGeom prst="rect">
            <a:avLst/>
          </a:prstGeom>
        </p:spPr>
      </p:pic>
      <p:pic>
        <p:nvPicPr>
          <p:cNvPr id="47" name="Graphic 46" descr="User with solid fill">
            <a:extLst>
              <a:ext uri="{FF2B5EF4-FFF2-40B4-BE49-F238E27FC236}">
                <a16:creationId xmlns:a16="http://schemas.microsoft.com/office/drawing/2014/main" xmlns="" id="{B76C1A70-CF67-3F1B-9442-599AD439B6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798377" y="1645392"/>
            <a:ext cx="301337" cy="301337"/>
          </a:xfrm>
          <a:prstGeom prst="rect">
            <a:avLst/>
          </a:prstGeom>
        </p:spPr>
      </p:pic>
      <p:pic>
        <p:nvPicPr>
          <p:cNvPr id="48" name="Graphic 47" descr="User with solid fill">
            <a:extLst>
              <a:ext uri="{FF2B5EF4-FFF2-40B4-BE49-F238E27FC236}">
                <a16:creationId xmlns:a16="http://schemas.microsoft.com/office/drawing/2014/main" xmlns="" id="{715BEBD8-9881-D4D6-3823-76F5B517B8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964253" y="1061414"/>
            <a:ext cx="301337" cy="301337"/>
          </a:xfrm>
          <a:prstGeom prst="rect">
            <a:avLst/>
          </a:prstGeom>
        </p:spPr>
      </p:pic>
      <p:pic>
        <p:nvPicPr>
          <p:cNvPr id="49" name="Graphic 48" descr="User with solid fill">
            <a:extLst>
              <a:ext uri="{FF2B5EF4-FFF2-40B4-BE49-F238E27FC236}">
                <a16:creationId xmlns:a16="http://schemas.microsoft.com/office/drawing/2014/main" xmlns="" id="{69AF6416-1028-23EE-CC16-680183E776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72300" y="1076581"/>
            <a:ext cx="301337" cy="301337"/>
          </a:xfrm>
          <a:prstGeom prst="rect">
            <a:avLst/>
          </a:prstGeom>
        </p:spPr>
      </p:pic>
      <p:pic>
        <p:nvPicPr>
          <p:cNvPr id="50" name="Graphic 49" descr="User with solid fill">
            <a:extLst>
              <a:ext uri="{FF2B5EF4-FFF2-40B4-BE49-F238E27FC236}">
                <a16:creationId xmlns:a16="http://schemas.microsoft.com/office/drawing/2014/main" xmlns="" id="{365A6F1D-8348-0C1F-0E48-E90364CD64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233064" y="2421084"/>
            <a:ext cx="301337" cy="301337"/>
          </a:xfrm>
          <a:prstGeom prst="rect">
            <a:avLst/>
          </a:prstGeom>
        </p:spPr>
      </p:pic>
      <p:pic>
        <p:nvPicPr>
          <p:cNvPr id="51" name="Graphic 50" descr="User with solid fill">
            <a:extLst>
              <a:ext uri="{FF2B5EF4-FFF2-40B4-BE49-F238E27FC236}">
                <a16:creationId xmlns:a16="http://schemas.microsoft.com/office/drawing/2014/main" xmlns="" id="{15663AF3-5A00-D4A2-6E79-2BB1C1293A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163792" y="4120699"/>
            <a:ext cx="301337" cy="301337"/>
          </a:xfrm>
          <a:prstGeom prst="rect">
            <a:avLst/>
          </a:prstGeom>
        </p:spPr>
      </p:pic>
      <p:pic>
        <p:nvPicPr>
          <p:cNvPr id="52" name="Graphic 51" descr="User with solid fill">
            <a:extLst>
              <a:ext uri="{FF2B5EF4-FFF2-40B4-BE49-F238E27FC236}">
                <a16:creationId xmlns:a16="http://schemas.microsoft.com/office/drawing/2014/main" xmlns="" id="{259F4693-FBEE-3771-4065-1C7AC6366E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72300" y="5436370"/>
            <a:ext cx="301337" cy="301337"/>
          </a:xfrm>
          <a:prstGeom prst="rect">
            <a:avLst/>
          </a:prstGeom>
        </p:spPr>
      </p:pic>
      <p:pic>
        <p:nvPicPr>
          <p:cNvPr id="53" name="Graphic 52" descr="User with solid fill">
            <a:extLst>
              <a:ext uri="{FF2B5EF4-FFF2-40B4-BE49-F238E27FC236}">
                <a16:creationId xmlns:a16="http://schemas.microsoft.com/office/drawing/2014/main" xmlns="" id="{1A8E078E-2E7C-CF50-29E3-7B04E2CA88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850821" y="5436370"/>
            <a:ext cx="301337" cy="301337"/>
          </a:xfrm>
          <a:prstGeom prst="rect">
            <a:avLst/>
          </a:prstGeom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xmlns="" id="{8D56952A-17B4-0925-1838-4C3D8BEB56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716476" y="4216301"/>
            <a:ext cx="301337" cy="301337"/>
          </a:xfrm>
          <a:prstGeom prst="rect">
            <a:avLst/>
          </a:prstGeom>
        </p:spPr>
      </p:pic>
      <p:pic>
        <p:nvPicPr>
          <p:cNvPr id="55" name="Graphic 54" descr="User with solid fill">
            <a:extLst>
              <a:ext uri="{FF2B5EF4-FFF2-40B4-BE49-F238E27FC236}">
                <a16:creationId xmlns:a16="http://schemas.microsoft.com/office/drawing/2014/main" xmlns="" id="{ACFDC00A-4527-09C2-13CA-3BE468A1AB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662789" y="2418589"/>
            <a:ext cx="301337" cy="301337"/>
          </a:xfrm>
          <a:prstGeom prst="rect">
            <a:avLst/>
          </a:prstGeom>
        </p:spPr>
      </p:pic>
      <p:pic>
        <p:nvPicPr>
          <p:cNvPr id="56" name="Graphic 55" descr="User with solid fill">
            <a:extLst>
              <a:ext uri="{FF2B5EF4-FFF2-40B4-BE49-F238E27FC236}">
                <a16:creationId xmlns:a16="http://schemas.microsoft.com/office/drawing/2014/main" xmlns="" id="{D36F9FA4-7E80-6C1A-DF3E-F288B5EA4A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868640" y="789099"/>
            <a:ext cx="301337" cy="301337"/>
          </a:xfrm>
          <a:prstGeom prst="rect">
            <a:avLst/>
          </a:prstGeom>
        </p:spPr>
      </p:pic>
      <p:pic>
        <p:nvPicPr>
          <p:cNvPr id="57" name="Graphic 56" descr="User with solid fill">
            <a:extLst>
              <a:ext uri="{FF2B5EF4-FFF2-40B4-BE49-F238E27FC236}">
                <a16:creationId xmlns:a16="http://schemas.microsoft.com/office/drawing/2014/main" xmlns="" id="{BD5DD6D2-175D-0C1B-2AA8-88B8AF4206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327574" y="2569257"/>
            <a:ext cx="301337" cy="301337"/>
          </a:xfrm>
          <a:prstGeom prst="rect">
            <a:avLst/>
          </a:prstGeom>
        </p:spPr>
      </p:pic>
      <p:pic>
        <p:nvPicPr>
          <p:cNvPr id="58" name="Graphic 57" descr="User with solid fill">
            <a:extLst>
              <a:ext uri="{FF2B5EF4-FFF2-40B4-BE49-F238E27FC236}">
                <a16:creationId xmlns:a16="http://schemas.microsoft.com/office/drawing/2014/main" xmlns="" id="{954AC201-16E2-1EED-1E35-E0522F350E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49299" y="1492475"/>
            <a:ext cx="301337" cy="301337"/>
          </a:xfrm>
          <a:prstGeom prst="rect">
            <a:avLst/>
          </a:prstGeom>
        </p:spPr>
      </p:pic>
      <p:pic>
        <p:nvPicPr>
          <p:cNvPr id="59" name="Graphic 58" descr="User with solid fill">
            <a:extLst>
              <a:ext uri="{FF2B5EF4-FFF2-40B4-BE49-F238E27FC236}">
                <a16:creationId xmlns:a16="http://schemas.microsoft.com/office/drawing/2014/main" xmlns="" id="{795E6C08-48F9-307B-29AF-60C7CFC479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099967" y="3093544"/>
            <a:ext cx="301337" cy="301337"/>
          </a:xfrm>
          <a:prstGeom prst="rect">
            <a:avLst/>
          </a:prstGeom>
        </p:spPr>
      </p:pic>
      <p:pic>
        <p:nvPicPr>
          <p:cNvPr id="65" name="Graphic 64" descr="User with solid fill">
            <a:extLst>
              <a:ext uri="{FF2B5EF4-FFF2-40B4-BE49-F238E27FC236}">
                <a16:creationId xmlns:a16="http://schemas.microsoft.com/office/drawing/2014/main" xmlns="" id="{969BC9F9-11B1-5B11-2528-A2D630BFB7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427263" y="5969874"/>
            <a:ext cx="301337" cy="301337"/>
          </a:xfrm>
          <a:prstGeom prst="rect">
            <a:avLst/>
          </a:prstGeom>
        </p:spPr>
      </p:pic>
      <p:pic>
        <p:nvPicPr>
          <p:cNvPr id="66" name="Graphic 65" descr="User with solid fill">
            <a:extLst>
              <a:ext uri="{FF2B5EF4-FFF2-40B4-BE49-F238E27FC236}">
                <a16:creationId xmlns:a16="http://schemas.microsoft.com/office/drawing/2014/main" xmlns="" id="{7F621C3B-FB7F-91D2-3567-D302AB1C2A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2620238" y="6124128"/>
            <a:ext cx="301337" cy="301337"/>
          </a:xfrm>
          <a:prstGeom prst="rect">
            <a:avLst/>
          </a:prstGeom>
        </p:spPr>
      </p:pic>
      <p:pic>
        <p:nvPicPr>
          <p:cNvPr id="67" name="Graphic 66" descr="User with solid fill">
            <a:extLst>
              <a:ext uri="{FF2B5EF4-FFF2-40B4-BE49-F238E27FC236}">
                <a16:creationId xmlns:a16="http://schemas.microsoft.com/office/drawing/2014/main" xmlns="" id="{C42959A4-0547-9E47-7556-6B1B3FCD7D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2772636" y="5181089"/>
            <a:ext cx="301337" cy="301337"/>
          </a:xfrm>
          <a:prstGeom prst="rect">
            <a:avLst/>
          </a:prstGeom>
        </p:spPr>
      </p:pic>
      <p:pic>
        <p:nvPicPr>
          <p:cNvPr id="68" name="Graphic 67" descr="User with solid fill">
            <a:extLst>
              <a:ext uri="{FF2B5EF4-FFF2-40B4-BE49-F238E27FC236}">
                <a16:creationId xmlns:a16="http://schemas.microsoft.com/office/drawing/2014/main" xmlns="" id="{8884E35B-0A4C-9F18-5FF7-BD4FF9BDE7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2483853" y="3806535"/>
            <a:ext cx="301337" cy="301337"/>
          </a:xfrm>
          <a:prstGeom prst="rect">
            <a:avLst/>
          </a:prstGeom>
        </p:spPr>
      </p:pic>
      <p:pic>
        <p:nvPicPr>
          <p:cNvPr id="69" name="Graphic 68" descr="User with solid fill">
            <a:extLst>
              <a:ext uri="{FF2B5EF4-FFF2-40B4-BE49-F238E27FC236}">
                <a16:creationId xmlns:a16="http://schemas.microsoft.com/office/drawing/2014/main" xmlns="" id="{E6F39C88-9263-4282-3914-5B4A7FB2A7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2634521" y="2247901"/>
            <a:ext cx="301337" cy="301337"/>
          </a:xfrm>
          <a:prstGeom prst="rect">
            <a:avLst/>
          </a:prstGeom>
        </p:spPr>
      </p:pic>
      <p:pic>
        <p:nvPicPr>
          <p:cNvPr id="70" name="Graphic 69" descr="User with solid fill">
            <a:extLst>
              <a:ext uri="{FF2B5EF4-FFF2-40B4-BE49-F238E27FC236}">
                <a16:creationId xmlns:a16="http://schemas.microsoft.com/office/drawing/2014/main" xmlns="" id="{3A03766B-71EB-2C40-CD6D-BD13A02FE9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328552" y="993299"/>
            <a:ext cx="301337" cy="301337"/>
          </a:xfrm>
          <a:prstGeom prst="rect">
            <a:avLst/>
          </a:prstGeom>
        </p:spPr>
      </p:pic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xmlns="" id="{C8CB1D76-3216-8F8E-9D08-D4F4D305E2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2491644" y="1234865"/>
            <a:ext cx="301337" cy="301337"/>
          </a:xfrm>
          <a:prstGeom prst="rect">
            <a:avLst/>
          </a:prstGeom>
        </p:spPr>
      </p:pic>
      <p:pic>
        <p:nvPicPr>
          <p:cNvPr id="72" name="Graphic 71" descr="User with solid fill">
            <a:extLst>
              <a:ext uri="{FF2B5EF4-FFF2-40B4-BE49-F238E27FC236}">
                <a16:creationId xmlns:a16="http://schemas.microsoft.com/office/drawing/2014/main" xmlns="" id="{9B06D065-421F-B0A9-3C05-1A3C80F95E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344752" y="1624033"/>
            <a:ext cx="301337" cy="301337"/>
          </a:xfrm>
          <a:prstGeom prst="rect">
            <a:avLst/>
          </a:prstGeom>
        </p:spPr>
      </p:pic>
      <p:pic>
        <p:nvPicPr>
          <p:cNvPr id="73" name="Graphic 72" descr="User with solid fill">
            <a:extLst>
              <a:ext uri="{FF2B5EF4-FFF2-40B4-BE49-F238E27FC236}">
                <a16:creationId xmlns:a16="http://schemas.microsoft.com/office/drawing/2014/main" xmlns="" id="{E1839D9E-938B-6CD1-ED08-8EDAE984AE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344752" y="2741117"/>
            <a:ext cx="301337" cy="301337"/>
          </a:xfrm>
          <a:prstGeom prst="rect">
            <a:avLst/>
          </a:prstGeom>
        </p:spPr>
      </p:pic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xmlns="" id="{63FB374C-1A95-929D-C6F3-F2634E63AE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884639" y="2341416"/>
            <a:ext cx="301337" cy="301337"/>
          </a:xfrm>
          <a:prstGeom prst="rect">
            <a:avLst/>
          </a:prstGeom>
        </p:spPr>
      </p:pic>
      <p:pic>
        <p:nvPicPr>
          <p:cNvPr id="75" name="Graphic 74" descr="User with solid fill">
            <a:extLst>
              <a:ext uri="{FF2B5EF4-FFF2-40B4-BE49-F238E27FC236}">
                <a16:creationId xmlns:a16="http://schemas.microsoft.com/office/drawing/2014/main" xmlns="" id="{46707C57-5772-0440-51C8-B76A06C4CB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717081" y="3909417"/>
            <a:ext cx="301337" cy="301337"/>
          </a:xfrm>
          <a:prstGeom prst="rect">
            <a:avLst/>
          </a:prstGeom>
        </p:spPr>
      </p:pic>
      <p:pic>
        <p:nvPicPr>
          <p:cNvPr id="76" name="Graphic 75" descr="User with solid fill">
            <a:extLst>
              <a:ext uri="{FF2B5EF4-FFF2-40B4-BE49-F238E27FC236}">
                <a16:creationId xmlns:a16="http://schemas.microsoft.com/office/drawing/2014/main" xmlns="" id="{980BBBAD-8659-E659-FF4B-4F4DC57162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646514" y="5316875"/>
            <a:ext cx="301337" cy="301337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xmlns="" id="{4EBEE553-11F3-305C-46CF-6C8010BEF809}"/>
              </a:ext>
            </a:extLst>
          </p:cNvPr>
          <p:cNvCxnSpPr/>
          <p:nvPr/>
        </p:nvCxnSpPr>
        <p:spPr>
          <a:xfrm>
            <a:off x="7812231" y="3943348"/>
            <a:ext cx="1475508" cy="0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608D5701-8721-4A72-7B56-4950A4FC4DEC}"/>
              </a:ext>
            </a:extLst>
          </p:cNvPr>
          <p:cNvSpPr txBox="1"/>
          <p:nvPr/>
        </p:nvSpPr>
        <p:spPr>
          <a:xfrm>
            <a:off x="9310263" y="3640629"/>
            <a:ext cx="1181734" cy="789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50" dirty="0"/>
              <a:t>Tract area </a:t>
            </a:r>
          </a:p>
          <a:p>
            <a:pPr>
              <a:lnSpc>
                <a:spcPct val="150000"/>
              </a:lnSpc>
            </a:pPr>
            <a:r>
              <a:rPr lang="en-US" sz="1050" dirty="0"/>
              <a:t>½ mile for Urban 10 mile for Rural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xmlns="" id="{B13A5B7C-ED05-D53F-270B-81168A499CEB}"/>
              </a:ext>
            </a:extLst>
          </p:cNvPr>
          <p:cNvCxnSpPr/>
          <p:nvPr/>
        </p:nvCxnSpPr>
        <p:spPr>
          <a:xfrm>
            <a:off x="8163792" y="4752815"/>
            <a:ext cx="1475508" cy="0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8B2A58B0-99C0-6E05-D2F7-4C081663B69E}"/>
              </a:ext>
            </a:extLst>
          </p:cNvPr>
          <p:cNvSpPr txBox="1"/>
          <p:nvPr/>
        </p:nvSpPr>
        <p:spPr>
          <a:xfrm>
            <a:off x="9670471" y="4542245"/>
            <a:ext cx="1181734" cy="789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50" dirty="0"/>
              <a:t>Tract area </a:t>
            </a:r>
          </a:p>
          <a:p>
            <a:pPr>
              <a:lnSpc>
                <a:spcPct val="150000"/>
              </a:lnSpc>
            </a:pPr>
            <a:r>
              <a:rPr lang="en-US" sz="1050" dirty="0"/>
              <a:t>1 mile for Urban 10 mile for Rural</a:t>
            </a:r>
          </a:p>
        </p:txBody>
      </p:sp>
      <p:pic>
        <p:nvPicPr>
          <p:cNvPr id="82" name="Graphic 81" descr="User with solid fill">
            <a:extLst>
              <a:ext uri="{FF2B5EF4-FFF2-40B4-BE49-F238E27FC236}">
                <a16:creationId xmlns:a16="http://schemas.microsoft.com/office/drawing/2014/main" xmlns="" id="{EFFBC7C7-E637-8202-40FC-7DB2E8B01D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45332" y="1483657"/>
            <a:ext cx="301337" cy="301337"/>
          </a:xfrm>
          <a:prstGeom prst="rect">
            <a:avLst/>
          </a:prstGeom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xmlns="" id="{D6B5CE27-774C-2551-1401-59F6BF25F01F}"/>
              </a:ext>
            </a:extLst>
          </p:cNvPr>
          <p:cNvCxnSpPr>
            <a:cxnSpLocks/>
          </p:cNvCxnSpPr>
          <p:nvPr/>
        </p:nvCxnSpPr>
        <p:spPr>
          <a:xfrm>
            <a:off x="8534401" y="5654431"/>
            <a:ext cx="1050579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F68E6BA4-E1D5-4B04-09FC-E92D1A8498D9}"/>
              </a:ext>
            </a:extLst>
          </p:cNvPr>
          <p:cNvSpPr txBox="1"/>
          <p:nvPr/>
        </p:nvSpPr>
        <p:spPr>
          <a:xfrm>
            <a:off x="9616151" y="5443861"/>
            <a:ext cx="1181734" cy="789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50" dirty="0"/>
              <a:t>Tract area </a:t>
            </a:r>
          </a:p>
          <a:p>
            <a:pPr>
              <a:lnSpc>
                <a:spcPct val="150000"/>
              </a:lnSpc>
            </a:pPr>
            <a:r>
              <a:rPr lang="en-US" sz="1050" dirty="0"/>
              <a:t>1 mile for Urban 20 mile for Rural</a:t>
            </a:r>
          </a:p>
        </p:txBody>
      </p:sp>
    </p:spTree>
    <p:extLst>
      <p:ext uri="{BB962C8B-B14F-4D97-AF65-F5344CB8AC3E}">
        <p14:creationId xmlns:p14="http://schemas.microsoft.com/office/powerpoint/2010/main" val="286504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BCF939-04C5-3E7A-2244-552A4CBA1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Considered</a:t>
            </a:r>
          </a:p>
        </p:txBody>
      </p:sp>
      <p:pic>
        <p:nvPicPr>
          <p:cNvPr id="5" name="Graphic 4" descr="Coins with solid fill">
            <a:extLst>
              <a:ext uri="{FF2B5EF4-FFF2-40B4-BE49-F238E27FC236}">
                <a16:creationId xmlns:a16="http://schemas.microsoft.com/office/drawing/2014/main" xmlns="" id="{66FE3ED3-6AC9-4961-A6AB-F1A55BE39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888899" y="2470083"/>
            <a:ext cx="900000" cy="900000"/>
          </a:xfrm>
          <a:prstGeom prst="rect">
            <a:avLst/>
          </a:prstGeom>
        </p:spPr>
      </p:pic>
      <p:pic>
        <p:nvPicPr>
          <p:cNvPr id="7" name="Graphic 6" descr="Earth globe: Africa and Europe with solid fill">
            <a:extLst>
              <a:ext uri="{FF2B5EF4-FFF2-40B4-BE49-F238E27FC236}">
                <a16:creationId xmlns:a16="http://schemas.microsoft.com/office/drawing/2014/main" xmlns="" id="{8D0FF19B-FB37-EDC8-1853-B800FAC41C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407120" y="2470084"/>
            <a:ext cx="899999" cy="899999"/>
          </a:xfrm>
          <a:prstGeom prst="rect">
            <a:avLst/>
          </a:prstGeom>
        </p:spPr>
      </p:pic>
      <p:pic>
        <p:nvPicPr>
          <p:cNvPr id="9" name="Graphic 8" descr="Group of people with solid fill">
            <a:extLst>
              <a:ext uri="{FF2B5EF4-FFF2-40B4-BE49-F238E27FC236}">
                <a16:creationId xmlns:a16="http://schemas.microsoft.com/office/drawing/2014/main" xmlns="" id="{5C447E87-5FC4-B1CF-3969-2DCD4BE7F2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742064" y="4207515"/>
            <a:ext cx="899998" cy="899998"/>
          </a:xfrm>
          <a:prstGeom prst="rect">
            <a:avLst/>
          </a:prstGeom>
        </p:spPr>
      </p:pic>
      <p:pic>
        <p:nvPicPr>
          <p:cNvPr id="11" name="Graphic 10" descr="City with solid fill">
            <a:extLst>
              <a:ext uri="{FF2B5EF4-FFF2-40B4-BE49-F238E27FC236}">
                <a16:creationId xmlns:a16="http://schemas.microsoft.com/office/drawing/2014/main" xmlns="" id="{3C2828CC-3062-BA5A-FF34-C2E37C449A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413800" y="4207515"/>
            <a:ext cx="899998" cy="899998"/>
          </a:xfrm>
          <a:prstGeom prst="rect">
            <a:avLst/>
          </a:prstGeom>
        </p:spPr>
      </p:pic>
      <p:pic>
        <p:nvPicPr>
          <p:cNvPr id="13" name="Graphic 12" descr="Car with solid fill">
            <a:extLst>
              <a:ext uri="{FF2B5EF4-FFF2-40B4-BE49-F238E27FC236}">
                <a16:creationId xmlns:a16="http://schemas.microsoft.com/office/drawing/2014/main" xmlns="" id="{A681D259-1D7A-621A-B1E8-0C600B76A7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575490" y="2470085"/>
            <a:ext cx="899999" cy="899999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5460ED19-6CC8-CA9B-48C7-85723B1CAC2B}"/>
              </a:ext>
            </a:extLst>
          </p:cNvPr>
          <p:cNvGrpSpPr/>
          <p:nvPr/>
        </p:nvGrpSpPr>
        <p:grpSpPr>
          <a:xfrm>
            <a:off x="7085536" y="4342310"/>
            <a:ext cx="1321584" cy="630406"/>
            <a:chOff x="8880228" y="4335406"/>
            <a:chExt cx="1374129" cy="761467"/>
          </a:xfrm>
        </p:grpSpPr>
        <p:pic>
          <p:nvPicPr>
            <p:cNvPr id="15" name="Graphic 14" descr="Child with balloon with solid fill">
              <a:extLst>
                <a:ext uri="{FF2B5EF4-FFF2-40B4-BE49-F238E27FC236}">
                  <a16:creationId xmlns:a16="http://schemas.microsoft.com/office/drawing/2014/main" xmlns="" id="{F340E754-BAC9-7F39-F7B6-894CCE97D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8880228" y="4488339"/>
              <a:ext cx="608534" cy="608534"/>
            </a:xfrm>
            <a:prstGeom prst="rect">
              <a:avLst/>
            </a:prstGeom>
          </p:spPr>
        </p:pic>
        <p:pic>
          <p:nvPicPr>
            <p:cNvPr id="17" name="Graphic 16" descr="Man with solid fill">
              <a:extLst>
                <a:ext uri="{FF2B5EF4-FFF2-40B4-BE49-F238E27FC236}">
                  <a16:creationId xmlns:a16="http://schemas.microsoft.com/office/drawing/2014/main" xmlns="" id="{95280C86-BC46-4C80-6744-94486A26F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9261096" y="4335406"/>
              <a:ext cx="608534" cy="608534"/>
            </a:xfrm>
            <a:prstGeom prst="rect">
              <a:avLst/>
            </a:prstGeom>
          </p:spPr>
        </p:pic>
        <p:pic>
          <p:nvPicPr>
            <p:cNvPr id="19" name="Graphic 18" descr="Man with cane with solid fill">
              <a:extLst>
                <a:ext uri="{FF2B5EF4-FFF2-40B4-BE49-F238E27FC236}">
                  <a16:creationId xmlns:a16="http://schemas.microsoft.com/office/drawing/2014/main" xmlns="" id="{1C46945B-078F-25DA-F2CA-9F2D6106E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645823" y="4488339"/>
              <a:ext cx="608534" cy="608534"/>
            </a:xfrm>
            <a:prstGeom prst="rect">
              <a:avLst/>
            </a:prstGeom>
          </p:spPr>
        </p:pic>
      </p:grpSp>
      <p:pic>
        <p:nvPicPr>
          <p:cNvPr id="21" name="Graphic 20" descr="Apple with solid fill">
            <a:extLst>
              <a:ext uri="{FF2B5EF4-FFF2-40B4-BE49-F238E27FC236}">
                <a16:creationId xmlns:a16="http://schemas.microsoft.com/office/drawing/2014/main" xmlns="" id="{24F8FD3E-ECE6-1DC3-3F90-CBAB4CC9B4A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4711686" y="2470086"/>
            <a:ext cx="900000" cy="900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798BE120-E1D0-ECC4-A7CE-2996ED74C15C}"/>
              </a:ext>
            </a:extLst>
          </p:cNvPr>
          <p:cNvSpPr txBox="1"/>
          <p:nvPr/>
        </p:nvSpPr>
        <p:spPr>
          <a:xfrm>
            <a:off x="2938789" y="3370083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INCOME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0F6CD87-1DB9-4703-15A6-B51143410BCF}"/>
              </a:ext>
            </a:extLst>
          </p:cNvPr>
          <p:cNvSpPr txBox="1"/>
          <p:nvPr/>
        </p:nvSpPr>
        <p:spPr>
          <a:xfrm>
            <a:off x="4702842" y="3370086"/>
            <a:ext cx="917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POVERTY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5B57E0FE-D378-16D6-640C-A32F942C81F5}"/>
              </a:ext>
            </a:extLst>
          </p:cNvPr>
          <p:cNvSpPr txBox="1"/>
          <p:nvPr/>
        </p:nvSpPr>
        <p:spPr>
          <a:xfrm>
            <a:off x="6625381" y="3335448"/>
            <a:ext cx="8162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ACCESS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F96E9BB-8168-137F-07D8-9BDAAEBECA74}"/>
              </a:ext>
            </a:extLst>
          </p:cNvPr>
          <p:cNvSpPr txBox="1"/>
          <p:nvPr/>
        </p:nvSpPr>
        <p:spPr>
          <a:xfrm>
            <a:off x="8358424" y="3370083"/>
            <a:ext cx="997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ETHNICITY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FF6E754B-1F80-D071-0C59-6BAA33AEDFBC}"/>
              </a:ext>
            </a:extLst>
          </p:cNvPr>
          <p:cNvSpPr txBox="1"/>
          <p:nvPr/>
        </p:nvSpPr>
        <p:spPr>
          <a:xfrm>
            <a:off x="3621138" y="5107513"/>
            <a:ext cx="11655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POPULATION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E57B66FF-1FEA-91DC-D648-4067FA6B3807}"/>
              </a:ext>
            </a:extLst>
          </p:cNvPr>
          <p:cNvSpPr txBox="1"/>
          <p:nvPr/>
        </p:nvSpPr>
        <p:spPr>
          <a:xfrm>
            <a:off x="5043254" y="5107512"/>
            <a:ext cx="16410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GROUP QUARTERS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28544F9-2F4C-93AE-F2C9-8C1A19836759}"/>
              </a:ext>
            </a:extLst>
          </p:cNvPr>
          <p:cNvSpPr txBox="1"/>
          <p:nvPr/>
        </p:nvSpPr>
        <p:spPr>
          <a:xfrm>
            <a:off x="7489434" y="5099327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AGE</a:t>
            </a:r>
          </a:p>
        </p:txBody>
      </p:sp>
    </p:spTree>
    <p:extLst>
      <p:ext uri="{BB962C8B-B14F-4D97-AF65-F5344CB8AC3E}">
        <p14:creationId xmlns:p14="http://schemas.microsoft.com/office/powerpoint/2010/main" val="288831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F9DAD5-28DE-0689-B37B-EC8713E38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1813302"/>
          </a:xfrm>
        </p:spPr>
        <p:txBody>
          <a:bodyPr/>
          <a:lstStyle/>
          <a:p>
            <a:r>
              <a:rPr lang="en-US" dirty="0"/>
              <a:t>A total of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51 States </a:t>
            </a:r>
            <a:r>
              <a:rPr lang="en-US" dirty="0"/>
              <a:t>and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3,140 Counties </a:t>
            </a:r>
            <a:r>
              <a:rPr lang="en-US" dirty="0"/>
              <a:t>are represented in the Dataset</a:t>
            </a:r>
          </a:p>
          <a:p>
            <a:r>
              <a:rPr lang="en-US" dirty="0"/>
              <a:t>Overall, </a:t>
            </a:r>
            <a: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72,857 Rows </a:t>
            </a:r>
            <a:r>
              <a:rPr lang="en-IN" dirty="0"/>
              <a:t>of data has been included in the analysis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6C856941-85F0-D91F-4D8A-508F34EC6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Geographic Distribution of Food Deserts</a:t>
            </a:r>
          </a:p>
        </p:txBody>
      </p:sp>
    </p:spTree>
    <p:extLst>
      <p:ext uri="{BB962C8B-B14F-4D97-AF65-F5344CB8AC3E}">
        <p14:creationId xmlns:p14="http://schemas.microsoft.com/office/powerpoint/2010/main" val="310928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102BE3-1263-3979-64D9-1CE1D295A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Geographic Distribution of Food Deserts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xmlns="" id="{EE2C2988-DD65-0795-3201-AC3F9325D0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9111" y="2163495"/>
            <a:ext cx="4536001" cy="3240000"/>
          </a:xfr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xmlns="" id="{BADF0360-8572-F2C5-7617-B4DD9BB88D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559999" y="2163495"/>
            <a:ext cx="4536001" cy="3240000"/>
          </a:xfrm>
        </p:spPr>
      </p:pic>
    </p:spTree>
    <p:extLst>
      <p:ext uri="{BB962C8B-B14F-4D97-AF65-F5344CB8AC3E}">
        <p14:creationId xmlns:p14="http://schemas.microsoft.com/office/powerpoint/2010/main" val="309995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102BE3-1263-3979-64D9-1CE1D295A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Geographic Distribution of Food Deserts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625878BC-76EB-4089-7E91-E0A88F384C6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59999" y="2161207"/>
            <a:ext cx="4536001" cy="3240000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xmlns="" id="{2F435D89-7AB4-3313-5F98-9934523CCE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19110" y="2161207"/>
            <a:ext cx="4536001" cy="3240000"/>
          </a:xfrm>
        </p:spPr>
      </p:pic>
    </p:spTree>
    <p:extLst>
      <p:ext uri="{BB962C8B-B14F-4D97-AF65-F5344CB8AC3E}">
        <p14:creationId xmlns:p14="http://schemas.microsoft.com/office/powerpoint/2010/main" val="290500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102BE3-1263-3979-64D9-1CE1D295A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Geographic Distribution of Food Deserts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xmlns="" id="{EE2C2988-DD65-0795-3201-AC3F9325D0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6419109" y="2163495"/>
            <a:ext cx="4536001" cy="3240000"/>
          </a:xfr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xmlns="" id="{BADF0360-8572-F2C5-7617-B4DD9BB88D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1559999" y="2163495"/>
            <a:ext cx="4536001" cy="3240000"/>
          </a:xfrm>
        </p:spPr>
      </p:pic>
    </p:spTree>
    <p:extLst>
      <p:ext uri="{BB962C8B-B14F-4D97-AF65-F5344CB8AC3E}">
        <p14:creationId xmlns:p14="http://schemas.microsoft.com/office/powerpoint/2010/main" val="121071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2D251F"/>
      </a:dk2>
      <a:lt2>
        <a:srgbClr val="FAE9C5"/>
      </a:lt2>
      <a:accent1>
        <a:srgbClr val="ED3846"/>
      </a:accent1>
      <a:accent2>
        <a:srgbClr val="F87184"/>
      </a:accent2>
      <a:accent3>
        <a:srgbClr val="EC9DA9"/>
      </a:accent3>
      <a:accent4>
        <a:srgbClr val="ECC190"/>
      </a:accent4>
      <a:accent5>
        <a:srgbClr val="FFB268"/>
      </a:accent5>
      <a:accent6>
        <a:srgbClr val="F98657"/>
      </a:accent6>
      <a:hlink>
        <a:srgbClr val="B97669"/>
      </a:hlink>
      <a:folHlink>
        <a:srgbClr val="9E94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BCCF8060-3FCB-4641-B728-8A589529B13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{52AA725E-9076-3945-817A-27F5BFBE722B}tf16401378</Template>
  <TotalTime>360</TotalTime>
  <Words>1413</Words>
  <Application>Microsoft Office PowerPoint</Application>
  <PresentationFormat>Widescreen</PresentationFormat>
  <Paragraphs>172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Calibri</vt:lpstr>
      <vt:lpstr>Calibri Light</vt:lpstr>
      <vt:lpstr>MS Shell Dlg 2</vt:lpstr>
      <vt:lpstr>Söhne</vt:lpstr>
      <vt:lpstr>Times New Roman</vt:lpstr>
      <vt:lpstr>Wingdings</vt:lpstr>
      <vt:lpstr>Wingdings 3</vt:lpstr>
      <vt:lpstr>Madison</vt:lpstr>
      <vt:lpstr>An Exploratory Data Analysis on Food Desert in the USA</vt:lpstr>
      <vt:lpstr>Food Desert</vt:lpstr>
      <vt:lpstr>Food Desert</vt:lpstr>
      <vt:lpstr>PowerPoint Presentation</vt:lpstr>
      <vt:lpstr>Variables Considered</vt:lpstr>
      <vt:lpstr>Geographic Distribution of Food Deserts</vt:lpstr>
      <vt:lpstr>Geographic Distribution of Food Deserts</vt:lpstr>
      <vt:lpstr>Geographic Distribution of Food Deserts</vt:lpstr>
      <vt:lpstr>Geographic Distribution of Food Deserts</vt:lpstr>
      <vt:lpstr>Urban vs Rural Classification impacts</vt:lpstr>
      <vt:lpstr>Correlation between poverty rate and  Food desert</vt:lpstr>
      <vt:lpstr>Correlation between poverty rate and Food deserts</vt:lpstr>
      <vt:lpstr>Correlation between poverty rate of counties and Food deserts </vt:lpstr>
      <vt:lpstr>The impact of vehicle availability on  food desert designation  </vt:lpstr>
      <vt:lpstr>Vehicle access in rural and urban tracts</vt:lpstr>
      <vt:lpstr>Food desert and Median Family Income</vt:lpstr>
      <vt:lpstr>Relationship between Income variables</vt:lpstr>
      <vt:lpstr>Median Family Income Distribution</vt:lpstr>
      <vt:lpstr>Characteristics of Areas with Group Quarters  </vt:lpstr>
      <vt:lpstr>Percentage of Group Quarters tracts by States</vt:lpstr>
      <vt:lpstr>Correlation between Group quarters and the prevalence of Food deserts   </vt:lpstr>
      <vt:lpstr>Characteristics of Areas with Group Quarters  </vt:lpstr>
      <vt:lpstr>T-Test on "Poverty Rate" wrt Group quarters   </vt:lpstr>
      <vt:lpstr>Demographic groups in Food Deserted Tracts</vt:lpstr>
      <vt:lpstr>Age Distribution</vt:lpstr>
      <vt:lpstr> Population change in Food deserts from  2010 to 2015 </vt:lpstr>
      <vt:lpstr> Population change in Food deserts from  2010 to 2015</vt:lpstr>
      <vt:lpstr> Population change in Food deserts from  2010 to 2015</vt:lpstr>
      <vt:lpstr>Quantifying the extent of low access areas</vt:lpstr>
      <vt:lpstr>Low Access Area Distribution</vt:lpstr>
      <vt:lpstr>Patterns in the prevalence of food deserts </vt:lpstr>
      <vt:lpstr>Identifying actionable insights</vt:lpstr>
      <vt:lpstr>Factors associating to the presence of  food deserts</vt:lpstr>
      <vt:lpstr>Targeted Areas</vt:lpstr>
      <vt:lpstr>Factors associating to the presence of  food deserts</vt:lpstr>
      <vt:lpstr>Analysis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Exploratory Data Analysis on Food Desert in the USA</dc:title>
  <dc:creator>Mohan Dass, Mowzli Sre</dc:creator>
  <cp:lastModifiedBy>Keerthana A</cp:lastModifiedBy>
  <cp:revision>34</cp:revision>
  <dcterms:created xsi:type="dcterms:W3CDTF">2023-10-18T23:49:42Z</dcterms:created>
  <dcterms:modified xsi:type="dcterms:W3CDTF">2023-10-20T15:06:00Z</dcterms:modified>
</cp:coreProperties>
</file>